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53.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4.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5.xml.rels" ContentType="application/vnd.openxmlformats-package.relationships+xml"/>
  <Override PartName="/ppt/notesSlides/_rels/notesSlide3.xml.rels" ContentType="application/vnd.openxmlformats-package.relationships+xml"/>
  <Override PartName="/ppt/notesSlides/_rels/notesSlide46.xml.rels" ContentType="application/vnd.openxmlformats-package.relationships+xml"/>
  <Override PartName="/ppt/notesSlides/_rels/notesSlide56.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7.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8.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9.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0.xml" ContentType="application/vnd.openxmlformats-officedocument.presentationml.notesSlid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Lst>
  <p:sldSz cx="9144000" cy="5143500"/>
  <p:notesSz cx="51435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AU" sz="4400" spc="-1" strike="noStrike">
                <a:latin typeface="Arial"/>
              </a:rPr>
              <a:t>Click to move the slide</a:t>
            </a:r>
            <a:endParaRPr b="0" lang="en-AU" sz="4400" spc="-1" strike="noStrike">
              <a:latin typeface="Arial"/>
            </a:endParaRPr>
          </a:p>
        </p:txBody>
      </p:sp>
      <p:sp>
        <p:nvSpPr>
          <p:cNvPr id="27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27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275" name="PlaceHolder 4"/>
          <p:cNvSpPr>
            <a:spLocks noGrp="1"/>
          </p:cNvSpPr>
          <p:nvPr>
            <p:ph type="dt" idx="5"/>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276" name="PlaceHolder 5"/>
          <p:cNvSpPr>
            <a:spLocks noGrp="1"/>
          </p:cNvSpPr>
          <p:nvPr>
            <p:ph type="ftr" idx="6"/>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277" name="PlaceHolder 6"/>
          <p:cNvSpPr>
            <a:spLocks noGrp="1"/>
          </p:cNvSpPr>
          <p:nvPr>
            <p:ph type="sldNum" idx="7"/>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61FBEADC-10F1-49FC-9989-7D8BF6627001}"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0" y="0"/>
            <a:ext cx="0" cy="0"/>
          </a:xfrm>
          <a:prstGeom prst="rect">
            <a:avLst/>
          </a:prstGeom>
          <a:ln w="0">
            <a:noFill/>
          </a:ln>
        </p:spPr>
      </p:sp>
      <p:sp>
        <p:nvSpPr>
          <p:cNvPr id="52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Networking Security (NETSEC)</a:t>
            </a:r>
            <a:endParaRPr b="0" lang="en-AU" sz="2000" spc="-1" strike="noStrike">
              <a:latin typeface="Arial"/>
            </a:endParaRPr>
          </a:p>
          <a:p>
            <a:pPr marL="216000" indent="-216000">
              <a:lnSpc>
                <a:spcPct val="100000"/>
              </a:lnSpc>
              <a:buNone/>
            </a:pPr>
            <a:r>
              <a:rPr b="0" lang="en-US" sz="2000" spc="-1" strike="noStrike">
                <a:latin typeface="Arial"/>
              </a:rPr>
              <a:t>Module 1: Securing Networks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22" name="PlaceHolder 3"/>
          <p:cNvSpPr>
            <a:spLocks noGrp="1"/>
          </p:cNvSpPr>
          <p:nvPr>
            <p:ph type="sldNum" idx="6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828FB4F-445F-43D5-9CF0-496EDE03489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0" y="0"/>
            <a:ext cx="0" cy="0"/>
          </a:xfrm>
          <a:prstGeom prst="rect">
            <a:avLst/>
          </a:prstGeom>
          <a:ln w="0">
            <a:noFill/>
          </a:ln>
        </p:spPr>
      </p:sp>
      <p:sp>
        <p:nvSpPr>
          <p:cNvPr id="54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1.2: Network Topology Overview</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49" name="PlaceHolder 3"/>
          <p:cNvSpPr>
            <a:spLocks noGrp="1"/>
          </p:cNvSpPr>
          <p:nvPr>
            <p:ph type="sldNum" idx="7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0602D2B-8952-466C-A752-191A2531165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sldImg"/>
          </p:nvPr>
        </p:nvSpPr>
        <p:spPr>
          <a:xfrm>
            <a:off x="0" y="0"/>
            <a:ext cx="0" cy="0"/>
          </a:xfrm>
          <a:prstGeom prst="rect">
            <a:avLst/>
          </a:prstGeom>
          <a:ln w="0">
            <a:noFill/>
          </a:ln>
        </p:spPr>
      </p:sp>
      <p:sp>
        <p:nvSpPr>
          <p:cNvPr id="55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1.2: Network Topology Overview</a:t>
            </a:r>
            <a:endParaRPr b="0" lang="en-AU" sz="2000" spc="-1" strike="noStrike">
              <a:latin typeface="Arial"/>
            </a:endParaRPr>
          </a:p>
          <a:p>
            <a:pPr marL="216000" indent="-216000">
              <a:lnSpc>
                <a:spcPct val="100000"/>
              </a:lnSpc>
              <a:buNone/>
            </a:pPr>
            <a:r>
              <a:rPr b="0" lang="en-US" sz="2000" spc="-1" strike="noStrike">
                <a:latin typeface="Arial"/>
              </a:rPr>
              <a:t>1.2.1: Campus Area Networks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52" name="PlaceHolder 3"/>
          <p:cNvSpPr>
            <a:spLocks noGrp="1"/>
          </p:cNvSpPr>
          <p:nvPr>
            <p:ph type="sldNum" idx="7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6D08411-F9FC-4EB2-8DBA-0B7BD011327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0" y="0"/>
            <a:ext cx="0" cy="0"/>
          </a:xfrm>
          <a:prstGeom prst="rect">
            <a:avLst/>
          </a:prstGeom>
          <a:ln w="0">
            <a:noFill/>
          </a:ln>
        </p:spPr>
      </p:sp>
      <p:sp>
        <p:nvSpPr>
          <p:cNvPr id="55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1.2: Network Topology Overview</a:t>
            </a:r>
            <a:endParaRPr b="0" lang="en-AU" sz="2000" spc="-1" strike="noStrike">
              <a:latin typeface="Arial"/>
            </a:endParaRPr>
          </a:p>
          <a:p>
            <a:pPr marL="216000" indent="-216000">
              <a:lnSpc>
                <a:spcPct val="100000"/>
              </a:lnSpc>
              <a:buNone/>
            </a:pPr>
            <a:r>
              <a:rPr b="0" lang="en-US" sz="2000" spc="-1" strike="noStrike">
                <a:latin typeface="Arial"/>
              </a:rPr>
              <a:t>1.2.2: Small Office and Home Office Networks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55" name="PlaceHolder 3"/>
          <p:cNvSpPr>
            <a:spLocks noGrp="1"/>
          </p:cNvSpPr>
          <p:nvPr>
            <p:ph type="sldNum" idx="7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08E70E6-A75C-4410-A989-8446E271D0C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Img"/>
          </p:nvPr>
        </p:nvSpPr>
        <p:spPr>
          <a:xfrm>
            <a:off x="0" y="0"/>
            <a:ext cx="0" cy="0"/>
          </a:xfrm>
          <a:prstGeom prst="rect">
            <a:avLst/>
          </a:prstGeom>
          <a:ln w="0">
            <a:noFill/>
          </a:ln>
        </p:spPr>
      </p:sp>
      <p:sp>
        <p:nvSpPr>
          <p:cNvPr id="55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1.2: Network Topology Overview</a:t>
            </a:r>
            <a:endParaRPr b="0" lang="en-AU" sz="2000" spc="-1" strike="noStrike">
              <a:latin typeface="Arial"/>
            </a:endParaRPr>
          </a:p>
          <a:p>
            <a:pPr marL="216000" indent="-216000">
              <a:lnSpc>
                <a:spcPct val="100000"/>
              </a:lnSpc>
              <a:buNone/>
            </a:pPr>
            <a:r>
              <a:rPr b="0" lang="en-US" sz="2000" spc="-1" strike="noStrike">
                <a:latin typeface="Arial"/>
              </a:rPr>
              <a:t>1.2.3: Wide Area Networks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58" name="PlaceHolder 3"/>
          <p:cNvSpPr>
            <a:spLocks noGrp="1"/>
          </p:cNvSpPr>
          <p:nvPr>
            <p:ph type="sldNum" idx="7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E3D3363-7A50-41FD-B86F-E558CD8A57E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0" y="0"/>
            <a:ext cx="0" cy="0"/>
          </a:xfrm>
          <a:prstGeom prst="rect">
            <a:avLst/>
          </a:prstGeom>
          <a:ln w="0">
            <a:noFill/>
          </a:ln>
        </p:spPr>
      </p:sp>
      <p:sp>
        <p:nvSpPr>
          <p:cNvPr id="56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1.2: Network Topology Overview</a:t>
            </a:r>
            <a:endParaRPr b="0" lang="en-AU" sz="2000" spc="-1" strike="noStrike">
              <a:latin typeface="Arial"/>
            </a:endParaRPr>
          </a:p>
          <a:p>
            <a:pPr marL="216000" indent="-216000">
              <a:lnSpc>
                <a:spcPct val="100000"/>
              </a:lnSpc>
              <a:buNone/>
            </a:pPr>
            <a:r>
              <a:rPr b="0" lang="en-US" sz="2000" spc="-1" strike="noStrike">
                <a:latin typeface="Arial"/>
              </a:rPr>
              <a:t>1.2.4: Data Center Networks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61" name="PlaceHolder 3"/>
          <p:cNvSpPr>
            <a:spLocks noGrp="1"/>
          </p:cNvSpPr>
          <p:nvPr>
            <p:ph type="sldNum" idx="7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C0FF5AD-33F2-4008-93FC-CC69952D4EC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Img"/>
          </p:nvPr>
        </p:nvSpPr>
        <p:spPr>
          <a:xfrm>
            <a:off x="0" y="0"/>
            <a:ext cx="0" cy="0"/>
          </a:xfrm>
          <a:prstGeom prst="rect">
            <a:avLst/>
          </a:prstGeom>
          <a:ln w="0">
            <a:noFill/>
          </a:ln>
        </p:spPr>
      </p:sp>
      <p:sp>
        <p:nvSpPr>
          <p:cNvPr id="56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1.2: Network Topology Overview</a:t>
            </a:r>
            <a:endParaRPr b="0" lang="en-AU" sz="2000" spc="-1" strike="noStrike">
              <a:latin typeface="Arial"/>
            </a:endParaRPr>
          </a:p>
          <a:p>
            <a:pPr marL="216000" indent="-216000">
              <a:lnSpc>
                <a:spcPct val="100000"/>
              </a:lnSpc>
              <a:buNone/>
            </a:pPr>
            <a:r>
              <a:rPr b="0" lang="en-US" sz="2000" spc="-1" strike="noStrike">
                <a:latin typeface="Arial"/>
              </a:rPr>
              <a:t>1.2.5: Cloud Networks and Virtualization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64" name="PlaceHolder 3"/>
          <p:cNvSpPr>
            <a:spLocks noGrp="1"/>
          </p:cNvSpPr>
          <p:nvPr>
            <p:ph type="sldNum" idx="7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7E3CCE2-A061-44D8-B9E9-5958BB509EC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0" y="0"/>
            <a:ext cx="0" cy="0"/>
          </a:xfrm>
          <a:prstGeom prst="rect">
            <a:avLst/>
          </a:prstGeom>
          <a:ln w="0">
            <a:noFill/>
          </a:ln>
        </p:spPr>
      </p:sp>
      <p:sp>
        <p:nvSpPr>
          <p:cNvPr id="56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1.2: Network Topology Overview</a:t>
            </a:r>
            <a:endParaRPr b="0" lang="en-AU" sz="2000" spc="-1" strike="noStrike">
              <a:latin typeface="Arial"/>
            </a:endParaRPr>
          </a:p>
          <a:p>
            <a:pPr marL="216000" indent="-216000">
              <a:lnSpc>
                <a:spcPct val="100000"/>
              </a:lnSpc>
              <a:buNone/>
              <a:tabLst>
                <a:tab algn="l" pos="0"/>
              </a:tabLst>
            </a:pPr>
            <a:r>
              <a:rPr b="0" lang="en-US" sz="2000" spc="-1" strike="noStrike">
                <a:latin typeface="Arial"/>
              </a:rPr>
              <a:t>1.2.6: The Evolving Network Border</a:t>
            </a:r>
            <a:endParaRPr b="0" lang="en-AU" sz="2000" spc="-1" strike="noStrike">
              <a:latin typeface="Arial"/>
            </a:endParaRPr>
          </a:p>
          <a:p>
            <a:pPr marL="216000" indent="-216000">
              <a:lnSpc>
                <a:spcPct val="100000"/>
              </a:lnSpc>
              <a:buNone/>
              <a:tabLst>
                <a:tab algn="l" pos="0"/>
              </a:tabLst>
            </a:pPr>
            <a:r>
              <a:rPr b="0" lang="en-US" sz="2000" spc="-1" strike="noStrike">
                <a:latin typeface="Arial"/>
              </a:rPr>
              <a:t>1.2.7: Check Your Understanding - Network Topology Protection Overview</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67" name="PlaceHolder 3"/>
          <p:cNvSpPr>
            <a:spLocks noGrp="1"/>
          </p:cNvSpPr>
          <p:nvPr>
            <p:ph type="sldNum" idx="7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D041DA6-D1A7-4E02-B22B-0B3480597A0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ldImg"/>
          </p:nvPr>
        </p:nvSpPr>
        <p:spPr>
          <a:xfrm>
            <a:off x="-360" y="-360"/>
            <a:ext cx="360" cy="360"/>
          </a:xfrm>
          <a:prstGeom prst="rect">
            <a:avLst/>
          </a:prstGeom>
          <a:ln w="0">
            <a:noFill/>
          </a:ln>
        </p:spPr>
      </p:sp>
      <p:sp>
        <p:nvSpPr>
          <p:cNvPr id="56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400" spc="-1" strike="noStrike">
                <a:latin typeface="Arial"/>
              </a:rPr>
              <a:t>Networking Security (NETSEC)</a:t>
            </a:r>
            <a:endParaRPr b="0" lang="en-AU" sz="2400" spc="-1" strike="noStrike">
              <a:latin typeface="Arial"/>
            </a:endParaRPr>
          </a:p>
          <a:p>
            <a:pPr marL="216000" indent="-216000">
              <a:lnSpc>
                <a:spcPct val="100000"/>
              </a:lnSpc>
              <a:buNone/>
            </a:pPr>
            <a:r>
              <a:rPr b="0" lang="en-US" sz="2400" spc="-1" strike="noStrike">
                <a:latin typeface="Arial"/>
              </a:rPr>
              <a:t>Module 2: Network Threats</a:t>
            </a:r>
            <a:endParaRPr b="0" lang="en-AU" sz="2400" spc="-1" strike="noStrike">
              <a:latin typeface="Arial"/>
            </a:endParaRPr>
          </a:p>
          <a:p>
            <a:pPr marL="216000" indent="-216000">
              <a:lnSpc>
                <a:spcPct val="100000"/>
              </a:lnSpc>
              <a:buNone/>
              <a:tabLst>
                <a:tab algn="l" pos="0"/>
              </a:tabLst>
            </a:pPr>
            <a:endParaRPr b="0" lang="en-AU" sz="2400" spc="-1" strike="noStrike">
              <a:latin typeface="Arial"/>
            </a:endParaRPr>
          </a:p>
        </p:txBody>
      </p:sp>
      <p:sp>
        <p:nvSpPr>
          <p:cNvPr id="570" name="PlaceHolder 3"/>
          <p:cNvSpPr>
            <a:spLocks noGrp="1"/>
          </p:cNvSpPr>
          <p:nvPr>
            <p:ph type="sldNum" idx="7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0B10E04-2001-454F-9D32-7710E309961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360" y="-360"/>
            <a:ext cx="360" cy="360"/>
          </a:xfrm>
          <a:prstGeom prst="rect">
            <a:avLst/>
          </a:prstGeom>
          <a:ln w="0">
            <a:noFill/>
          </a:ln>
        </p:spPr>
      </p:sp>
      <p:sp>
        <p:nvSpPr>
          <p:cNvPr id="57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Networking Security (NETSEC)</a:t>
            </a:r>
            <a:endParaRPr b="0" lang="en-AU" sz="2000" spc="-1" strike="noStrike">
              <a:latin typeface="Arial"/>
            </a:endParaRPr>
          </a:p>
          <a:p>
            <a:pPr marL="216000" indent="-216000">
              <a:lnSpc>
                <a:spcPct val="100000"/>
              </a:lnSpc>
              <a:buNone/>
            </a:pPr>
            <a:r>
              <a:rPr b="0" lang="en-US" sz="2000" spc="-1" strike="noStrike">
                <a:latin typeface="Arial"/>
              </a:rPr>
              <a:t>Module 2: Network Threats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73" name="PlaceHolder 3"/>
          <p:cNvSpPr>
            <a:spLocks noGrp="1"/>
          </p:cNvSpPr>
          <p:nvPr>
            <p:ph type="sldNum" idx="7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BEFB274-7226-42C5-BB05-A8DFB9FB6D3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Rectangle 36"/>
          <p:cNvSpPr/>
          <p:nvPr/>
        </p:nvSpPr>
        <p:spPr>
          <a:xfrm>
            <a:off x="5929200" y="8680320"/>
            <a:ext cx="812160" cy="286560"/>
          </a:xfrm>
          <a:prstGeom prst="rect">
            <a:avLst/>
          </a:prstGeom>
          <a:noFill/>
          <a:ln w="0">
            <a:noFill/>
          </a:ln>
        </p:spPr>
        <p:style>
          <a:lnRef idx="0"/>
          <a:fillRef idx="0"/>
          <a:effectRef idx="0"/>
          <a:fontRef idx="minor"/>
        </p:style>
        <p:txBody>
          <a:bodyPr lIns="18720" rIns="18720" tIns="0" bIns="0" anchor="b">
            <a:noAutofit/>
          </a:bodyPr>
          <a:p>
            <a:pPr algn="r">
              <a:lnSpc>
                <a:spcPct val="100000"/>
              </a:lnSpc>
              <a:buNone/>
              <a:tabLst>
                <a:tab algn="l" pos="0"/>
              </a:tabLst>
            </a:pPr>
            <a:fld id="{18745E68-2CFD-4242-A780-9369505BF7AE}" type="slidenum">
              <a:rPr b="0" lang="en-US" sz="800" spc="-1" strike="noStrike">
                <a:solidFill>
                  <a:srgbClr val="000000"/>
                </a:solidFill>
                <a:latin typeface="Arial"/>
                <a:ea typeface="ＭＳ Ｐゴシック"/>
              </a:rPr>
              <a:t>&lt;number&gt;</a:t>
            </a:fld>
            <a:endParaRPr b="0" lang="en-AU" sz="800" spc="-1" strike="noStrike">
              <a:latin typeface="Arial"/>
            </a:endParaRPr>
          </a:p>
        </p:txBody>
      </p:sp>
      <p:sp>
        <p:nvSpPr>
          <p:cNvPr id="575" name="PlaceHolder 1"/>
          <p:cNvSpPr>
            <a:spLocks noGrp="1"/>
          </p:cNvSpPr>
          <p:nvPr>
            <p:ph type="sldImg"/>
          </p:nvPr>
        </p:nvSpPr>
        <p:spPr>
          <a:xfrm>
            <a:off x="-360" y="-360"/>
            <a:ext cx="360" cy="360"/>
          </a:xfrm>
          <a:prstGeom prst="rect">
            <a:avLst/>
          </a:prstGeom>
          <a:ln w="0">
            <a:noFill/>
          </a:ln>
        </p:spPr>
      </p:sp>
      <p:sp>
        <p:nvSpPr>
          <p:cNvPr id="57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80000"/>
              </a:lnSpc>
              <a:buNone/>
              <a:tabLst>
                <a:tab algn="l" pos="0"/>
              </a:tabLst>
            </a:pPr>
            <a:r>
              <a:rPr b="0" lang="en-US" sz="1200" spc="-1" strike="noStrike">
                <a:solidFill>
                  <a:srgbClr val="000000"/>
                </a:solidFill>
                <a:latin typeface="Arial"/>
                <a:ea typeface="ＭＳ Ｐゴシック"/>
              </a:rPr>
              <a:t>2 – Basic Switch and End Device Configuration</a:t>
            </a:r>
            <a:endParaRPr b="0" lang="en-AU" sz="1200" spc="-1" strike="noStrike">
              <a:latin typeface="Arial"/>
            </a:endParaRPr>
          </a:p>
          <a:p>
            <a:pPr marL="216000" indent="-216000">
              <a:lnSpc>
                <a:spcPct val="80000"/>
              </a:lnSpc>
              <a:buNone/>
              <a:tabLst>
                <a:tab algn="l" pos="0"/>
              </a:tabLst>
            </a:pPr>
            <a:r>
              <a:rPr b="0" lang="en-US" sz="1200" spc="-1" strike="noStrike">
                <a:solidFill>
                  <a:srgbClr val="000000"/>
                </a:solidFill>
                <a:latin typeface="Arial"/>
                <a:ea typeface="ＭＳ Ｐゴシック"/>
              </a:rPr>
              <a:t>2.0.2 – What will I learn to do in the module?</a:t>
            </a:r>
            <a:endParaRPr b="0" lang="en-AU" sz="1200" spc="-1" strike="noStrike">
              <a:latin typeface="Arial"/>
            </a:endParaRPr>
          </a:p>
          <a:p>
            <a:pPr marL="216000" indent="-216000">
              <a:lnSpc>
                <a:spcPct val="100000"/>
              </a:lnSpc>
              <a:buNone/>
              <a:tabLst>
                <a:tab algn="l" pos="0"/>
              </a:tabLst>
            </a:pPr>
            <a:endParaRPr b="0" lang="en-AU"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0" y="0"/>
            <a:ext cx="0" cy="0"/>
          </a:xfrm>
          <a:prstGeom prst="rect">
            <a:avLst/>
          </a:prstGeom>
          <a:ln w="0">
            <a:noFill/>
          </a:ln>
        </p:spPr>
      </p:sp>
      <p:sp>
        <p:nvSpPr>
          <p:cNvPr id="52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Networking Security (NETSEC)</a:t>
            </a:r>
            <a:endParaRPr b="0" lang="en-AU" sz="2000" spc="-1" strike="noStrike">
              <a:latin typeface="Arial"/>
            </a:endParaRPr>
          </a:p>
          <a:p>
            <a:pPr marL="216000" indent="-216000">
              <a:lnSpc>
                <a:spcPct val="100000"/>
              </a:lnSpc>
              <a:buNone/>
            </a:pPr>
            <a:r>
              <a:rPr b="0" lang="en-US" sz="2000" spc="-1" strike="noStrike">
                <a:latin typeface="Arial"/>
              </a:rPr>
              <a:t>Module 1: Securing Networks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25" name="PlaceHolder 3"/>
          <p:cNvSpPr>
            <a:spLocks noGrp="1"/>
          </p:cNvSpPr>
          <p:nvPr>
            <p:ph type="sldNum" idx="6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E61540B-84A1-4375-ABFF-6C148345007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sldImg"/>
          </p:nvPr>
        </p:nvSpPr>
        <p:spPr>
          <a:xfrm>
            <a:off x="-360" y="-360"/>
            <a:ext cx="360" cy="360"/>
          </a:xfrm>
          <a:prstGeom prst="rect">
            <a:avLst/>
          </a:prstGeom>
          <a:ln w="0">
            <a:noFill/>
          </a:ln>
        </p:spPr>
      </p:sp>
      <p:sp>
        <p:nvSpPr>
          <p:cNvPr id="57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2.1: Who is Attacking Our Network?</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79" name="PlaceHolder 3"/>
          <p:cNvSpPr>
            <a:spLocks noGrp="1"/>
          </p:cNvSpPr>
          <p:nvPr>
            <p:ph type="sldNum" idx="7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30E9969-FF79-466A-9A3F-C9D52DF0DC1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sldImg"/>
          </p:nvPr>
        </p:nvSpPr>
        <p:spPr>
          <a:xfrm>
            <a:off x="-360" y="-360"/>
            <a:ext cx="360" cy="360"/>
          </a:xfrm>
          <a:prstGeom prst="rect">
            <a:avLst/>
          </a:prstGeom>
          <a:ln w="0">
            <a:noFill/>
          </a:ln>
        </p:spPr>
      </p:sp>
      <p:sp>
        <p:nvSpPr>
          <p:cNvPr id="58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2.1: Who is Attacking Our Network?</a:t>
            </a:r>
            <a:endParaRPr b="0" lang="en-AU" sz="2000" spc="-1" strike="noStrike">
              <a:latin typeface="Arial"/>
            </a:endParaRPr>
          </a:p>
          <a:p>
            <a:pPr marL="216000" indent="-216000">
              <a:lnSpc>
                <a:spcPct val="100000"/>
              </a:lnSpc>
              <a:buNone/>
            </a:pPr>
            <a:r>
              <a:rPr b="0" lang="en-US" sz="2000" spc="-1" strike="noStrike">
                <a:latin typeface="Arial"/>
              </a:rPr>
              <a:t>2.1.1: Threat, Vulnerability, and Risk</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82" name="PlaceHolder 3"/>
          <p:cNvSpPr>
            <a:spLocks noGrp="1"/>
          </p:cNvSpPr>
          <p:nvPr>
            <p:ph type="sldNum" idx="8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A89D0B5-D355-4375-9CA1-00E6F2146E0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sldImg"/>
          </p:nvPr>
        </p:nvSpPr>
        <p:spPr>
          <a:xfrm>
            <a:off x="-360" y="-360"/>
            <a:ext cx="360" cy="360"/>
          </a:xfrm>
          <a:prstGeom prst="rect">
            <a:avLst/>
          </a:prstGeom>
          <a:ln w="0">
            <a:noFill/>
          </a:ln>
        </p:spPr>
      </p:sp>
      <p:sp>
        <p:nvSpPr>
          <p:cNvPr id="58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2.1: Who is Attacking Our Network?</a:t>
            </a:r>
            <a:endParaRPr b="0" lang="en-AU" sz="2000" spc="-1" strike="noStrike">
              <a:latin typeface="Arial"/>
            </a:endParaRPr>
          </a:p>
          <a:p>
            <a:pPr marL="216000" indent="-216000">
              <a:lnSpc>
                <a:spcPct val="100000"/>
              </a:lnSpc>
              <a:buNone/>
            </a:pPr>
            <a:r>
              <a:rPr b="0" lang="en-US" sz="2000" spc="-1" strike="noStrike">
                <a:latin typeface="Arial"/>
              </a:rPr>
              <a:t>2.1.2: Hacker vs. Threat Actor</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85" name="PlaceHolder 3"/>
          <p:cNvSpPr>
            <a:spLocks noGrp="1"/>
          </p:cNvSpPr>
          <p:nvPr>
            <p:ph type="sldNum" idx="8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BC551AE-BE06-496B-A7DA-8A9D854E3D8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sldImg"/>
          </p:nvPr>
        </p:nvSpPr>
        <p:spPr>
          <a:xfrm>
            <a:off x="-360" y="-360"/>
            <a:ext cx="360" cy="360"/>
          </a:xfrm>
          <a:prstGeom prst="rect">
            <a:avLst/>
          </a:prstGeom>
          <a:ln w="0">
            <a:noFill/>
          </a:ln>
        </p:spPr>
      </p:sp>
      <p:sp>
        <p:nvSpPr>
          <p:cNvPr id="58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2.1: Who is Attacking Our Network?</a:t>
            </a:r>
            <a:endParaRPr b="0" lang="en-AU" sz="2000" spc="-1" strike="noStrike">
              <a:latin typeface="Arial"/>
            </a:endParaRPr>
          </a:p>
          <a:p>
            <a:pPr marL="216000" indent="-216000">
              <a:lnSpc>
                <a:spcPct val="100000"/>
              </a:lnSpc>
              <a:buNone/>
            </a:pPr>
            <a:r>
              <a:rPr b="0" lang="en-US" sz="2000" spc="-1" strike="noStrike">
                <a:latin typeface="Arial"/>
              </a:rPr>
              <a:t>2.1.3: Evolution of Threat Actors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88" name="PlaceHolder 3"/>
          <p:cNvSpPr>
            <a:spLocks noGrp="1"/>
          </p:cNvSpPr>
          <p:nvPr>
            <p:ph type="sldNum" idx="8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E034797-4DC4-416C-8600-7ABB7E66D46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sldImg"/>
          </p:nvPr>
        </p:nvSpPr>
        <p:spPr>
          <a:xfrm>
            <a:off x="-360" y="-360"/>
            <a:ext cx="360" cy="360"/>
          </a:xfrm>
          <a:prstGeom prst="rect">
            <a:avLst/>
          </a:prstGeom>
          <a:ln w="0">
            <a:noFill/>
          </a:ln>
        </p:spPr>
      </p:sp>
      <p:sp>
        <p:nvSpPr>
          <p:cNvPr id="59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2.1: Who is Attacking Our Network?</a:t>
            </a:r>
            <a:endParaRPr b="0" lang="en-AU" sz="2000" spc="-1" strike="noStrike">
              <a:latin typeface="Arial"/>
            </a:endParaRPr>
          </a:p>
          <a:p>
            <a:pPr marL="216000" indent="-216000">
              <a:lnSpc>
                <a:spcPct val="100000"/>
              </a:lnSpc>
              <a:buNone/>
            </a:pPr>
            <a:r>
              <a:rPr b="0" lang="en-US" sz="2000" spc="-1" strike="noStrike">
                <a:latin typeface="Arial"/>
              </a:rPr>
              <a:t>2.1.4: Cybercriminals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91" name="PlaceHolder 3"/>
          <p:cNvSpPr>
            <a:spLocks noGrp="1"/>
          </p:cNvSpPr>
          <p:nvPr>
            <p:ph type="sldNum" idx="8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47DCCF3-EFA6-4A18-92F0-60764393227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sldImg"/>
          </p:nvPr>
        </p:nvSpPr>
        <p:spPr>
          <a:xfrm>
            <a:off x="-360" y="-360"/>
            <a:ext cx="360" cy="360"/>
          </a:xfrm>
          <a:prstGeom prst="rect">
            <a:avLst/>
          </a:prstGeom>
          <a:ln w="0">
            <a:noFill/>
          </a:ln>
        </p:spPr>
      </p:sp>
      <p:sp>
        <p:nvSpPr>
          <p:cNvPr id="59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2.1: Who is Attacking Our Network?</a:t>
            </a:r>
            <a:endParaRPr b="0" lang="en-AU" sz="2000" spc="-1" strike="noStrike">
              <a:latin typeface="Arial"/>
            </a:endParaRPr>
          </a:p>
          <a:p>
            <a:pPr marL="216000" indent="-216000">
              <a:lnSpc>
                <a:spcPct val="100000"/>
              </a:lnSpc>
              <a:buNone/>
            </a:pPr>
            <a:r>
              <a:rPr b="0" lang="en-US" sz="2000" spc="-1" strike="noStrike">
                <a:latin typeface="Arial"/>
              </a:rPr>
              <a:t>2.1.5: Cybersecurity Tasks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94" name="PlaceHolder 3"/>
          <p:cNvSpPr>
            <a:spLocks noGrp="1"/>
          </p:cNvSpPr>
          <p:nvPr>
            <p:ph type="sldNum" idx="8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6862E49-11E6-4E4C-ACD1-683942D2CF9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sldImg"/>
          </p:nvPr>
        </p:nvSpPr>
        <p:spPr>
          <a:xfrm>
            <a:off x="-360" y="-360"/>
            <a:ext cx="360" cy="360"/>
          </a:xfrm>
          <a:prstGeom prst="rect">
            <a:avLst/>
          </a:prstGeom>
          <a:ln w="0">
            <a:noFill/>
          </a:ln>
        </p:spPr>
      </p:sp>
      <p:sp>
        <p:nvSpPr>
          <p:cNvPr id="59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2.1: Who is Attacking Our Network?</a:t>
            </a:r>
            <a:endParaRPr b="0" lang="en-AU" sz="2000" spc="-1" strike="noStrike">
              <a:latin typeface="Arial"/>
            </a:endParaRPr>
          </a:p>
          <a:p>
            <a:pPr marL="216000" indent="-216000">
              <a:lnSpc>
                <a:spcPct val="100000"/>
              </a:lnSpc>
              <a:buNone/>
            </a:pPr>
            <a:r>
              <a:rPr b="0" lang="en-US" sz="2000" spc="-1" strike="noStrike">
                <a:latin typeface="Arial"/>
              </a:rPr>
              <a:t>2.1.6: Cyber Threat Indicators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97" name="PlaceHolder 3"/>
          <p:cNvSpPr>
            <a:spLocks noGrp="1"/>
          </p:cNvSpPr>
          <p:nvPr>
            <p:ph type="sldNum" idx="8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C6F167A-9B8C-4C24-BC22-042D6A7837D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360" y="-360"/>
            <a:ext cx="360" cy="360"/>
          </a:xfrm>
          <a:prstGeom prst="rect">
            <a:avLst/>
          </a:prstGeom>
          <a:ln w="0">
            <a:noFill/>
          </a:ln>
        </p:spPr>
      </p:sp>
      <p:sp>
        <p:nvSpPr>
          <p:cNvPr id="59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2.1: Who is Attacking Our Network?</a:t>
            </a:r>
            <a:endParaRPr b="0" lang="en-AU" sz="2000" spc="-1" strike="noStrike">
              <a:latin typeface="Arial"/>
            </a:endParaRPr>
          </a:p>
          <a:p>
            <a:pPr marL="216000" indent="-216000">
              <a:lnSpc>
                <a:spcPct val="100000"/>
              </a:lnSpc>
              <a:buNone/>
              <a:tabLst>
                <a:tab algn="l" pos="0"/>
              </a:tabLst>
            </a:pPr>
            <a:r>
              <a:rPr b="0" lang="en-US" sz="2000" spc="-1" strike="noStrike">
                <a:latin typeface="Arial"/>
              </a:rPr>
              <a:t>2.1.7: Threat Sharing and Building Cybersecurity Awareness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2.1.8: Check Your Understanding - What Color is my Hat?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00" name="PlaceHolder 3"/>
          <p:cNvSpPr>
            <a:spLocks noGrp="1"/>
          </p:cNvSpPr>
          <p:nvPr>
            <p:ph type="sldNum" idx="8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99FE891-33A8-4803-9DCB-E3D037CA20C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ldImg"/>
          </p:nvPr>
        </p:nvSpPr>
        <p:spPr>
          <a:xfrm>
            <a:off x="-360" y="-360"/>
            <a:ext cx="360" cy="360"/>
          </a:xfrm>
          <a:prstGeom prst="rect">
            <a:avLst/>
          </a:prstGeom>
          <a:ln w="0">
            <a:noFill/>
          </a:ln>
        </p:spPr>
      </p:sp>
      <p:sp>
        <p:nvSpPr>
          <p:cNvPr id="60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2.2: Threat Actor Tools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03" name="PlaceHolder 3"/>
          <p:cNvSpPr>
            <a:spLocks noGrp="1"/>
          </p:cNvSpPr>
          <p:nvPr>
            <p:ph type="sldNum" idx="8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CCFCDB3-DDF9-478E-95AC-4119563BCF6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360" y="-360"/>
            <a:ext cx="360" cy="360"/>
          </a:xfrm>
          <a:prstGeom prst="rect">
            <a:avLst/>
          </a:prstGeom>
          <a:ln w="0">
            <a:noFill/>
          </a:ln>
        </p:spPr>
      </p:sp>
      <p:sp>
        <p:nvSpPr>
          <p:cNvPr id="60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2.2: Threat Actor Tools</a:t>
            </a:r>
            <a:endParaRPr b="0" lang="en-AU" sz="2000" spc="-1" strike="noStrike">
              <a:latin typeface="Arial"/>
            </a:endParaRPr>
          </a:p>
          <a:p>
            <a:pPr marL="216000" indent="-216000">
              <a:lnSpc>
                <a:spcPct val="100000"/>
              </a:lnSpc>
              <a:buNone/>
            </a:pPr>
            <a:r>
              <a:rPr b="0" lang="en-US" sz="2000" spc="-1" strike="noStrike">
                <a:latin typeface="Arial"/>
              </a:rPr>
              <a:t>2.2.1: Introduction of Attack Tools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06" name="PlaceHolder 3"/>
          <p:cNvSpPr>
            <a:spLocks noGrp="1"/>
          </p:cNvSpPr>
          <p:nvPr>
            <p:ph type="sldNum" idx="8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EAB0133-5443-48A8-8C8F-A5952002666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Rectangle 11"/>
          <p:cNvSpPr/>
          <p:nvPr/>
        </p:nvSpPr>
        <p:spPr>
          <a:xfrm>
            <a:off x="5929200" y="8680320"/>
            <a:ext cx="812160" cy="286560"/>
          </a:xfrm>
          <a:prstGeom prst="rect">
            <a:avLst/>
          </a:prstGeom>
          <a:noFill/>
          <a:ln w="0">
            <a:noFill/>
          </a:ln>
        </p:spPr>
        <p:style>
          <a:lnRef idx="0"/>
          <a:fillRef idx="0"/>
          <a:effectRef idx="0"/>
          <a:fontRef idx="minor"/>
        </p:style>
        <p:txBody>
          <a:bodyPr lIns="18720" rIns="18720" tIns="0" bIns="0" anchor="b">
            <a:noAutofit/>
          </a:bodyPr>
          <a:p>
            <a:pPr algn="r">
              <a:lnSpc>
                <a:spcPct val="100000"/>
              </a:lnSpc>
              <a:buNone/>
              <a:tabLst>
                <a:tab algn="l" pos="0"/>
              </a:tabLst>
            </a:pPr>
            <a:fld id="{5C667637-0031-4F5C-B469-828696F3E7FD}" type="slidenum">
              <a:rPr b="0" lang="en-US" sz="800" spc="-1" strike="noStrike">
                <a:solidFill>
                  <a:srgbClr val="000000"/>
                </a:solidFill>
                <a:latin typeface="Arial"/>
                <a:ea typeface="ＭＳ Ｐゴシック"/>
              </a:rPr>
              <a:t>&lt;number&gt;</a:t>
            </a:fld>
            <a:endParaRPr b="0" lang="en-AU" sz="800" spc="-1" strike="noStrike">
              <a:latin typeface="Arial"/>
            </a:endParaRPr>
          </a:p>
        </p:txBody>
      </p:sp>
      <p:sp>
        <p:nvSpPr>
          <p:cNvPr id="527" name="PlaceHolder 1"/>
          <p:cNvSpPr>
            <a:spLocks noGrp="1"/>
          </p:cNvSpPr>
          <p:nvPr>
            <p:ph type="sldImg"/>
          </p:nvPr>
        </p:nvSpPr>
        <p:spPr>
          <a:xfrm>
            <a:off x="0" y="0"/>
            <a:ext cx="0" cy="0"/>
          </a:xfrm>
          <a:prstGeom prst="rect">
            <a:avLst/>
          </a:prstGeom>
          <a:ln w="0">
            <a:noFill/>
          </a:ln>
        </p:spPr>
      </p:sp>
      <p:sp>
        <p:nvSpPr>
          <p:cNvPr id="52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1200" spc="-1" strike="noStrike">
                <a:latin typeface="Arial"/>
              </a:rPr>
              <a:t>1.0 – Securing Networks</a:t>
            </a:r>
            <a:endParaRPr b="0" lang="en-AU" sz="1200" spc="-1" strike="noStrike">
              <a:latin typeface="Arial"/>
            </a:endParaRPr>
          </a:p>
          <a:p>
            <a:pPr marL="216000" indent="-216000">
              <a:lnSpc>
                <a:spcPct val="100000"/>
              </a:lnSpc>
              <a:buNone/>
              <a:tabLst>
                <a:tab algn="l" pos="0"/>
              </a:tabLst>
            </a:pPr>
            <a:r>
              <a:rPr b="0" lang="en-GB" sz="2000" spc="-1" strike="noStrike">
                <a:latin typeface="Arial"/>
              </a:rPr>
              <a:t>1.0.2 – What will I learn to do in this module?</a:t>
            </a:r>
            <a:endParaRPr b="0" lang="en-AU"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360" y="-360"/>
            <a:ext cx="360" cy="360"/>
          </a:xfrm>
          <a:prstGeom prst="rect">
            <a:avLst/>
          </a:prstGeom>
          <a:ln w="0">
            <a:noFill/>
          </a:ln>
        </p:spPr>
      </p:sp>
      <p:sp>
        <p:nvSpPr>
          <p:cNvPr id="60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2.2: Threat Actor Tools</a:t>
            </a:r>
            <a:endParaRPr b="0" lang="en-AU" sz="2000" spc="-1" strike="noStrike">
              <a:latin typeface="Arial"/>
            </a:endParaRPr>
          </a:p>
          <a:p>
            <a:pPr marL="216000" indent="-216000">
              <a:lnSpc>
                <a:spcPct val="100000"/>
              </a:lnSpc>
              <a:buNone/>
            </a:pPr>
            <a:r>
              <a:rPr b="0" lang="en-US" sz="2000" spc="-1" strike="noStrike">
                <a:latin typeface="Arial"/>
              </a:rPr>
              <a:t>2.2.2: Evolution of Security Tools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09" name="PlaceHolder 3"/>
          <p:cNvSpPr>
            <a:spLocks noGrp="1"/>
          </p:cNvSpPr>
          <p:nvPr>
            <p:ph type="sldNum" idx="8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88C9407-43FB-45F4-9EA2-1B1F59D6E79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360" y="-360"/>
            <a:ext cx="360" cy="360"/>
          </a:xfrm>
          <a:prstGeom prst="rect">
            <a:avLst/>
          </a:prstGeom>
          <a:ln w="0">
            <a:noFill/>
          </a:ln>
        </p:spPr>
      </p:sp>
      <p:sp>
        <p:nvSpPr>
          <p:cNvPr id="61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2.2: Threat Actor Tools</a:t>
            </a:r>
            <a:endParaRPr b="0" lang="en-AU" sz="2000" spc="-1" strike="noStrike">
              <a:latin typeface="Arial"/>
            </a:endParaRPr>
          </a:p>
          <a:p>
            <a:pPr marL="216000" indent="-216000">
              <a:lnSpc>
                <a:spcPct val="100000"/>
              </a:lnSpc>
              <a:buNone/>
            </a:pPr>
            <a:r>
              <a:rPr b="0" lang="en-US" sz="2000" spc="-1" strike="noStrike">
                <a:latin typeface="Arial"/>
              </a:rPr>
              <a:t>2.2.2: Evolution of Security Tools (Cont.)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12" name="PlaceHolder 3"/>
          <p:cNvSpPr>
            <a:spLocks noGrp="1"/>
          </p:cNvSpPr>
          <p:nvPr>
            <p:ph type="sldNum" idx="9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4760D46-7AE9-466F-AA74-362962A9489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360" y="-360"/>
            <a:ext cx="360" cy="360"/>
          </a:xfrm>
          <a:prstGeom prst="rect">
            <a:avLst/>
          </a:prstGeom>
          <a:ln w="0">
            <a:noFill/>
          </a:ln>
        </p:spPr>
      </p:sp>
      <p:sp>
        <p:nvSpPr>
          <p:cNvPr id="61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2.2: Threat Actor Tools</a:t>
            </a:r>
            <a:endParaRPr b="0" lang="en-AU" sz="2000" spc="-1" strike="noStrike">
              <a:latin typeface="Arial"/>
            </a:endParaRPr>
          </a:p>
          <a:p>
            <a:pPr marL="216000" indent="-216000">
              <a:lnSpc>
                <a:spcPct val="100000"/>
              </a:lnSpc>
              <a:buNone/>
              <a:tabLst>
                <a:tab algn="l" pos="0"/>
              </a:tabLst>
            </a:pPr>
            <a:r>
              <a:rPr b="0" lang="en-US" sz="2000" spc="-1" strike="noStrike">
                <a:latin typeface="Arial"/>
              </a:rPr>
              <a:t>2.2.3: Categories of Attacks</a:t>
            </a:r>
            <a:endParaRPr b="0" lang="en-AU" sz="2000" spc="-1" strike="noStrike">
              <a:latin typeface="Arial"/>
            </a:endParaRPr>
          </a:p>
          <a:p>
            <a:pPr marL="216000" indent="-216000">
              <a:lnSpc>
                <a:spcPct val="100000"/>
              </a:lnSpc>
              <a:buNone/>
              <a:tabLst>
                <a:tab algn="l" pos="0"/>
              </a:tabLst>
            </a:pPr>
            <a:r>
              <a:rPr b="0" lang="en-US" sz="2000" spc="-1" strike="noStrike">
                <a:latin typeface="Arial"/>
              </a:rPr>
              <a:t>2.2.4: Check Your Understanding - Classify Cyber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15" name="PlaceHolder 3"/>
          <p:cNvSpPr>
            <a:spLocks noGrp="1"/>
          </p:cNvSpPr>
          <p:nvPr>
            <p:ph type="sldNum" idx="9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EAA3286-79DD-4CA0-B465-56956549901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360" y="-360"/>
            <a:ext cx="360" cy="360"/>
          </a:xfrm>
          <a:prstGeom prst="rect">
            <a:avLst/>
          </a:prstGeom>
          <a:ln w="0">
            <a:noFill/>
          </a:ln>
        </p:spPr>
      </p:sp>
      <p:sp>
        <p:nvSpPr>
          <p:cNvPr id="61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2.2: Threat Actor Tools</a:t>
            </a:r>
            <a:endParaRPr b="0" lang="en-AU" sz="2000" spc="-1" strike="noStrike">
              <a:latin typeface="Arial"/>
            </a:endParaRPr>
          </a:p>
          <a:p>
            <a:pPr marL="216000" indent="-216000">
              <a:lnSpc>
                <a:spcPct val="100000"/>
              </a:lnSpc>
              <a:buNone/>
              <a:tabLst>
                <a:tab algn="l" pos="0"/>
              </a:tabLst>
            </a:pPr>
            <a:r>
              <a:rPr b="0" lang="en-US" sz="2000" spc="-1" strike="noStrike">
                <a:latin typeface="Arial"/>
              </a:rPr>
              <a:t>2.2.3: Categories of Attacks (Cont.)</a:t>
            </a:r>
            <a:endParaRPr b="0" lang="en-AU" sz="2000" spc="-1" strike="noStrike">
              <a:latin typeface="Arial"/>
            </a:endParaRPr>
          </a:p>
          <a:p>
            <a:pPr marL="216000" indent="-216000">
              <a:lnSpc>
                <a:spcPct val="100000"/>
              </a:lnSpc>
              <a:buNone/>
              <a:tabLst>
                <a:tab algn="l" pos="0"/>
              </a:tabLst>
            </a:pPr>
            <a:r>
              <a:rPr b="0" lang="en-US" sz="2000" spc="-1" strike="noStrike">
                <a:latin typeface="Arial"/>
              </a:rPr>
              <a:t>2.2.4: Check Your Understanding - Classify Cyber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18" name="PlaceHolder 3"/>
          <p:cNvSpPr>
            <a:spLocks noGrp="1"/>
          </p:cNvSpPr>
          <p:nvPr>
            <p:ph type="sldNum" idx="9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B1A60C9-D696-43FD-915F-F4B0973F50C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sldImg"/>
          </p:nvPr>
        </p:nvSpPr>
        <p:spPr>
          <a:xfrm>
            <a:off x="-360" y="-360"/>
            <a:ext cx="360" cy="360"/>
          </a:xfrm>
          <a:prstGeom prst="rect">
            <a:avLst/>
          </a:prstGeom>
          <a:ln w="0">
            <a:noFill/>
          </a:ln>
        </p:spPr>
      </p:sp>
      <p:sp>
        <p:nvSpPr>
          <p:cNvPr id="62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1" name="PlaceHolder 3"/>
          <p:cNvSpPr>
            <a:spLocks noGrp="1"/>
          </p:cNvSpPr>
          <p:nvPr>
            <p:ph type="sldNum" idx="9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ECCD729-FF89-41C6-89F4-5C3C53D0D6B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sldImg"/>
          </p:nvPr>
        </p:nvSpPr>
        <p:spPr>
          <a:xfrm>
            <a:off x="-360" y="-360"/>
            <a:ext cx="360" cy="360"/>
          </a:xfrm>
          <a:prstGeom prst="rect">
            <a:avLst/>
          </a:prstGeom>
          <a:ln w="0">
            <a:noFill/>
          </a:ln>
        </p:spPr>
      </p:sp>
      <p:sp>
        <p:nvSpPr>
          <p:cNvPr id="62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pPr>
            <a:r>
              <a:rPr b="0" lang="en-US" sz="2000" spc="-1" strike="noStrike">
                <a:latin typeface="Arial"/>
              </a:rPr>
              <a:t>2.3.1: Types of Malware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4" name="PlaceHolder 3"/>
          <p:cNvSpPr>
            <a:spLocks noGrp="1"/>
          </p:cNvSpPr>
          <p:nvPr>
            <p:ph type="sldNum" idx="9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41F1F0C-CF3A-45EF-B484-863F86AD3F2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sldImg"/>
          </p:nvPr>
        </p:nvSpPr>
        <p:spPr>
          <a:xfrm>
            <a:off x="-360" y="-360"/>
            <a:ext cx="360" cy="360"/>
          </a:xfrm>
          <a:prstGeom prst="rect">
            <a:avLst/>
          </a:prstGeom>
          <a:ln w="0">
            <a:noFill/>
          </a:ln>
        </p:spPr>
      </p:sp>
      <p:sp>
        <p:nvSpPr>
          <p:cNvPr id="62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pPr>
            <a:r>
              <a:rPr b="0" lang="en-US" sz="2000" spc="-1" strike="noStrike">
                <a:latin typeface="Arial"/>
              </a:rPr>
              <a:t>2.3.2: Viruses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7" name="PlaceHolder 3"/>
          <p:cNvSpPr>
            <a:spLocks noGrp="1"/>
          </p:cNvSpPr>
          <p:nvPr>
            <p:ph type="sldNum" idx="9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A9CBA42-5888-49D3-A4E3-F8348BA0FF1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sldImg"/>
          </p:nvPr>
        </p:nvSpPr>
        <p:spPr>
          <a:xfrm>
            <a:off x="-360" y="-360"/>
            <a:ext cx="360" cy="360"/>
          </a:xfrm>
          <a:prstGeom prst="rect">
            <a:avLst/>
          </a:prstGeom>
          <a:ln w="0">
            <a:noFill/>
          </a:ln>
        </p:spPr>
      </p:sp>
      <p:sp>
        <p:nvSpPr>
          <p:cNvPr id="62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pPr>
            <a:r>
              <a:rPr b="0" lang="en-US" sz="2000" spc="-1" strike="noStrike">
                <a:latin typeface="Arial"/>
              </a:rPr>
              <a:t>2.3.3: Trojan Horses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0" name="PlaceHolder 3"/>
          <p:cNvSpPr>
            <a:spLocks noGrp="1"/>
          </p:cNvSpPr>
          <p:nvPr>
            <p:ph type="sldNum" idx="9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4E07827-ACC4-4345-8DF7-8ABF43E5C51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sldImg"/>
          </p:nvPr>
        </p:nvSpPr>
        <p:spPr>
          <a:xfrm>
            <a:off x="-360" y="-360"/>
            <a:ext cx="360" cy="360"/>
          </a:xfrm>
          <a:prstGeom prst="rect">
            <a:avLst/>
          </a:prstGeom>
          <a:ln w="0">
            <a:noFill/>
          </a:ln>
        </p:spPr>
      </p:sp>
      <p:sp>
        <p:nvSpPr>
          <p:cNvPr id="63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pPr>
            <a:r>
              <a:rPr b="0" lang="en-US" sz="2000" spc="-1" strike="noStrike">
                <a:latin typeface="Arial"/>
              </a:rPr>
              <a:t>2.3.4: Trojan Horse Classification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3" name="PlaceHolder 3"/>
          <p:cNvSpPr>
            <a:spLocks noGrp="1"/>
          </p:cNvSpPr>
          <p:nvPr>
            <p:ph type="sldNum" idx="9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9E47C2D-D7CE-406F-B24B-9984028BBC3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sldImg"/>
          </p:nvPr>
        </p:nvSpPr>
        <p:spPr>
          <a:xfrm>
            <a:off x="-360" y="-360"/>
            <a:ext cx="360" cy="360"/>
          </a:xfrm>
          <a:prstGeom prst="rect">
            <a:avLst/>
          </a:prstGeom>
          <a:ln w="0">
            <a:noFill/>
          </a:ln>
        </p:spPr>
      </p:sp>
      <p:sp>
        <p:nvSpPr>
          <p:cNvPr id="63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pPr>
            <a:r>
              <a:rPr b="0" lang="en-US" sz="2000" spc="-1" strike="noStrike">
                <a:latin typeface="Arial"/>
              </a:rPr>
              <a:t>2.3.5: Worms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6" name="PlaceHolder 3"/>
          <p:cNvSpPr>
            <a:spLocks noGrp="1"/>
          </p:cNvSpPr>
          <p:nvPr>
            <p:ph type="sldNum" idx="9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DCBB52A-10A7-4CC5-854C-E9AFAFC438B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0" y="0"/>
            <a:ext cx="0" cy="0"/>
          </a:xfrm>
          <a:prstGeom prst="rect">
            <a:avLst/>
          </a:prstGeom>
          <a:ln w="0">
            <a:noFill/>
          </a:ln>
        </p:spPr>
      </p:sp>
      <p:sp>
        <p:nvSpPr>
          <p:cNvPr id="53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1.1: Current State of Affairs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31" name="PlaceHolder 3"/>
          <p:cNvSpPr>
            <a:spLocks noGrp="1"/>
          </p:cNvSpPr>
          <p:nvPr>
            <p:ph type="sldNum" idx="6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1132D6A-E5D5-44D4-9C7C-BCB9BE19A99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sldImg"/>
          </p:nvPr>
        </p:nvSpPr>
        <p:spPr>
          <a:xfrm>
            <a:off x="-360" y="-360"/>
            <a:ext cx="360" cy="360"/>
          </a:xfrm>
          <a:prstGeom prst="rect">
            <a:avLst/>
          </a:prstGeom>
          <a:ln w="0">
            <a:noFill/>
          </a:ln>
        </p:spPr>
      </p:sp>
      <p:sp>
        <p:nvSpPr>
          <p:cNvPr id="63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pPr>
            <a:r>
              <a:rPr b="0" lang="en-US" sz="2000" spc="-1" strike="noStrike">
                <a:latin typeface="Arial"/>
              </a:rPr>
              <a:t>2.3.6: Worm Components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9" name="PlaceHolder 3"/>
          <p:cNvSpPr>
            <a:spLocks noGrp="1"/>
          </p:cNvSpPr>
          <p:nvPr>
            <p:ph type="sldNum" idx="9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9B03ABC-2F93-493A-B975-7E7234B6621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sldImg"/>
          </p:nvPr>
        </p:nvSpPr>
        <p:spPr>
          <a:xfrm>
            <a:off x="-360" y="-360"/>
            <a:ext cx="360" cy="360"/>
          </a:xfrm>
          <a:prstGeom prst="rect">
            <a:avLst/>
          </a:prstGeom>
          <a:ln w="0">
            <a:noFill/>
          </a:ln>
        </p:spPr>
      </p:sp>
      <p:sp>
        <p:nvSpPr>
          <p:cNvPr id="64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pPr>
            <a:r>
              <a:rPr b="0" lang="en-US" sz="2000" spc="-1" strike="noStrike">
                <a:latin typeface="Arial"/>
              </a:rPr>
              <a:t>2.3.6: Worm Components (Cont.)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42" name="PlaceHolder 3"/>
          <p:cNvSpPr>
            <a:spLocks noGrp="1"/>
          </p:cNvSpPr>
          <p:nvPr>
            <p:ph type="sldNum" idx="10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645F691-2589-41EA-BA7F-984DD6C6BE0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sldImg"/>
          </p:nvPr>
        </p:nvSpPr>
        <p:spPr>
          <a:xfrm>
            <a:off x="-360" y="-360"/>
            <a:ext cx="360" cy="360"/>
          </a:xfrm>
          <a:prstGeom prst="rect">
            <a:avLst/>
          </a:prstGeom>
          <a:ln w="0">
            <a:noFill/>
          </a:ln>
        </p:spPr>
      </p:sp>
      <p:sp>
        <p:nvSpPr>
          <p:cNvPr id="64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pPr>
            <a:r>
              <a:rPr b="0" lang="en-US" sz="2000" spc="-1" strike="noStrike">
                <a:latin typeface="Arial"/>
              </a:rPr>
              <a:t>2.3.7: Ransomware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45" name="PlaceHolder 3"/>
          <p:cNvSpPr>
            <a:spLocks noGrp="1"/>
          </p:cNvSpPr>
          <p:nvPr>
            <p:ph type="sldNum" idx="10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6F57DAB-8485-4008-A409-9C2B02AFCDC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type="sldImg"/>
          </p:nvPr>
        </p:nvSpPr>
        <p:spPr>
          <a:xfrm>
            <a:off x="-360" y="-360"/>
            <a:ext cx="360" cy="360"/>
          </a:xfrm>
          <a:prstGeom prst="rect">
            <a:avLst/>
          </a:prstGeom>
          <a:ln w="0">
            <a:noFill/>
          </a:ln>
        </p:spPr>
      </p:sp>
      <p:sp>
        <p:nvSpPr>
          <p:cNvPr id="64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pPr>
            <a:r>
              <a:rPr b="0" lang="en-US" sz="2000" spc="-1" strike="noStrike">
                <a:latin typeface="Arial"/>
              </a:rPr>
              <a:t>2.3.8: Other Malware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48" name="PlaceHolder 3"/>
          <p:cNvSpPr>
            <a:spLocks noGrp="1"/>
          </p:cNvSpPr>
          <p:nvPr>
            <p:ph type="sldNum" idx="10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F6F2086-C6B2-48A9-983D-91764E94737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sldImg"/>
          </p:nvPr>
        </p:nvSpPr>
        <p:spPr>
          <a:xfrm>
            <a:off x="-360" y="-360"/>
            <a:ext cx="360" cy="360"/>
          </a:xfrm>
          <a:prstGeom prst="rect">
            <a:avLst/>
          </a:prstGeom>
          <a:ln w="0">
            <a:noFill/>
          </a:ln>
        </p:spPr>
      </p:sp>
      <p:sp>
        <p:nvSpPr>
          <p:cNvPr id="65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2.3: Malware</a:t>
            </a:r>
            <a:endParaRPr b="0" lang="en-AU" sz="2000" spc="-1" strike="noStrike">
              <a:latin typeface="Arial"/>
            </a:endParaRPr>
          </a:p>
          <a:p>
            <a:pPr marL="216000" indent="-216000">
              <a:lnSpc>
                <a:spcPct val="100000"/>
              </a:lnSpc>
              <a:buNone/>
              <a:tabLst>
                <a:tab algn="l" pos="0"/>
              </a:tabLst>
            </a:pPr>
            <a:r>
              <a:rPr b="0" lang="en-US" sz="2000" spc="-1" strike="noStrike">
                <a:latin typeface="Arial"/>
              </a:rPr>
              <a:t>2.3.9: Common Malware Behaviors</a:t>
            </a:r>
            <a:endParaRPr b="0" lang="en-AU" sz="2000" spc="-1" strike="noStrike">
              <a:latin typeface="Arial"/>
            </a:endParaRPr>
          </a:p>
          <a:p>
            <a:pPr marL="216000" indent="-216000">
              <a:lnSpc>
                <a:spcPct val="100000"/>
              </a:lnSpc>
              <a:buNone/>
              <a:tabLst>
                <a:tab algn="l" pos="0"/>
              </a:tabLst>
            </a:pPr>
            <a:r>
              <a:rPr b="0" lang="en-US" sz="2000" spc="-1" strike="noStrike">
                <a:latin typeface="Arial"/>
              </a:rPr>
              <a:t>2.3.10: Check Your Understanding - Malware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1" name="PlaceHolder 3"/>
          <p:cNvSpPr>
            <a:spLocks noGrp="1"/>
          </p:cNvSpPr>
          <p:nvPr>
            <p:ph type="sldNum" idx="10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81822EF-A72B-4F70-BBB5-D71AADF9C62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sldImg"/>
          </p:nvPr>
        </p:nvSpPr>
        <p:spPr>
          <a:xfrm>
            <a:off x="-360" y="-360"/>
            <a:ext cx="360" cy="360"/>
          </a:xfrm>
          <a:prstGeom prst="rect">
            <a:avLst/>
          </a:prstGeom>
          <a:ln w="0">
            <a:noFill/>
          </a:ln>
        </p:spPr>
      </p:sp>
      <p:sp>
        <p:nvSpPr>
          <p:cNvPr id="65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2.4: Common Network Attacks - Reconnaissance, Access, and Social Engineering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4" name="PlaceHolder 3"/>
          <p:cNvSpPr>
            <a:spLocks noGrp="1"/>
          </p:cNvSpPr>
          <p:nvPr>
            <p:ph type="sldNum" idx="10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CD9BA96-179B-4EC1-9A08-E18D21C9B06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sldImg"/>
          </p:nvPr>
        </p:nvSpPr>
        <p:spPr>
          <a:xfrm>
            <a:off x="-360" y="-360"/>
            <a:ext cx="360" cy="360"/>
          </a:xfrm>
          <a:prstGeom prst="rect">
            <a:avLst/>
          </a:prstGeom>
          <a:ln w="0">
            <a:noFill/>
          </a:ln>
        </p:spPr>
      </p:sp>
      <p:sp>
        <p:nvSpPr>
          <p:cNvPr id="65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2.4: Common Network Attacks - Reconnaissance, Access, and Social Engineering</a:t>
            </a:r>
            <a:endParaRPr b="0" lang="en-AU" sz="2000" spc="-1" strike="noStrike">
              <a:latin typeface="Arial"/>
            </a:endParaRPr>
          </a:p>
          <a:p>
            <a:pPr marL="216000" indent="-216000">
              <a:lnSpc>
                <a:spcPct val="100000"/>
              </a:lnSpc>
              <a:buNone/>
            </a:pPr>
            <a:r>
              <a:rPr b="0" lang="en-US" sz="2000" spc="-1" strike="noStrike">
                <a:latin typeface="Arial"/>
              </a:rPr>
              <a:t>2.4.1: Types of Network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7" name="PlaceHolder 3"/>
          <p:cNvSpPr>
            <a:spLocks noGrp="1"/>
          </p:cNvSpPr>
          <p:nvPr>
            <p:ph type="sldNum" idx="10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3520F41-0EB2-4723-B32F-C9BF62D1CCE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sldImg"/>
          </p:nvPr>
        </p:nvSpPr>
        <p:spPr>
          <a:xfrm>
            <a:off x="-360" y="-360"/>
            <a:ext cx="360" cy="360"/>
          </a:xfrm>
          <a:prstGeom prst="rect">
            <a:avLst/>
          </a:prstGeom>
          <a:ln w="0">
            <a:noFill/>
          </a:ln>
        </p:spPr>
      </p:sp>
      <p:sp>
        <p:nvSpPr>
          <p:cNvPr id="65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2.4: Common Network Attacks - Reconnaissance, Access, and Social Engineering</a:t>
            </a:r>
            <a:endParaRPr b="0" lang="en-AU" sz="2000" spc="-1" strike="noStrike">
              <a:latin typeface="Arial"/>
            </a:endParaRPr>
          </a:p>
          <a:p>
            <a:pPr marL="216000" indent="-216000">
              <a:lnSpc>
                <a:spcPct val="100000"/>
              </a:lnSpc>
              <a:buNone/>
            </a:pPr>
            <a:r>
              <a:rPr b="0" lang="en-US" sz="2000" spc="-1" strike="noStrike">
                <a:latin typeface="Arial"/>
              </a:rPr>
              <a:t>2.4.2: Reconnaissance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0" name="PlaceHolder 3"/>
          <p:cNvSpPr>
            <a:spLocks noGrp="1"/>
          </p:cNvSpPr>
          <p:nvPr>
            <p:ph type="sldNum" idx="10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271A79A-D8EA-41A9-BE22-E8B3236CE1D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sldImg"/>
          </p:nvPr>
        </p:nvSpPr>
        <p:spPr>
          <a:xfrm>
            <a:off x="-360" y="-360"/>
            <a:ext cx="360" cy="360"/>
          </a:xfrm>
          <a:prstGeom prst="rect">
            <a:avLst/>
          </a:prstGeom>
          <a:ln w="0">
            <a:noFill/>
          </a:ln>
        </p:spPr>
      </p:sp>
      <p:sp>
        <p:nvSpPr>
          <p:cNvPr id="66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2.4: Common Network Attacks - Reconnaissance, Access, and Social Engineering</a:t>
            </a:r>
            <a:endParaRPr b="0" lang="en-AU" sz="2000" spc="-1" strike="noStrike">
              <a:latin typeface="Arial"/>
            </a:endParaRPr>
          </a:p>
          <a:p>
            <a:pPr marL="216000" indent="-216000">
              <a:lnSpc>
                <a:spcPct val="100000"/>
              </a:lnSpc>
              <a:buNone/>
            </a:pPr>
            <a:r>
              <a:rPr b="0" lang="en-US" sz="2000" spc="-1" strike="noStrike">
                <a:latin typeface="Arial"/>
              </a:rPr>
              <a:t>2.4.3: Video - Reconnaissance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3" name="PlaceHolder 3"/>
          <p:cNvSpPr>
            <a:spLocks noGrp="1"/>
          </p:cNvSpPr>
          <p:nvPr>
            <p:ph type="sldNum" idx="10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E09FDAB-B24B-4FDE-AFD0-DE205917A7F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sldImg"/>
          </p:nvPr>
        </p:nvSpPr>
        <p:spPr>
          <a:xfrm>
            <a:off x="-360" y="-360"/>
            <a:ext cx="360" cy="360"/>
          </a:xfrm>
          <a:prstGeom prst="rect">
            <a:avLst/>
          </a:prstGeom>
          <a:ln w="0">
            <a:noFill/>
          </a:ln>
        </p:spPr>
      </p:sp>
      <p:sp>
        <p:nvSpPr>
          <p:cNvPr id="66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2.4: Common Network Attacks - Reconnaissance, Access, and Social Engineering</a:t>
            </a:r>
            <a:endParaRPr b="0" lang="en-AU" sz="2000" spc="-1" strike="noStrike">
              <a:latin typeface="Arial"/>
            </a:endParaRPr>
          </a:p>
          <a:p>
            <a:pPr marL="216000" indent="-216000">
              <a:lnSpc>
                <a:spcPct val="100000"/>
              </a:lnSpc>
              <a:buNone/>
            </a:pPr>
            <a:r>
              <a:rPr b="0" lang="en-US" sz="2000" spc="-1" strike="noStrike">
                <a:latin typeface="Arial"/>
              </a:rPr>
              <a:t>2.4.4: Access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6" name="PlaceHolder 3"/>
          <p:cNvSpPr>
            <a:spLocks noGrp="1"/>
          </p:cNvSpPr>
          <p:nvPr>
            <p:ph type="sldNum" idx="10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BE59122-470B-4B2A-9BB7-59A5A5A7E61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0" y="0"/>
            <a:ext cx="0" cy="0"/>
          </a:xfrm>
          <a:prstGeom prst="rect">
            <a:avLst/>
          </a:prstGeom>
          <a:ln w="0">
            <a:noFill/>
          </a:ln>
        </p:spPr>
      </p:sp>
      <p:sp>
        <p:nvSpPr>
          <p:cNvPr id="53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1.1: Current State of Affairs</a:t>
            </a:r>
            <a:endParaRPr b="0" lang="en-AU" sz="2000" spc="-1" strike="noStrike">
              <a:latin typeface="Arial"/>
            </a:endParaRPr>
          </a:p>
          <a:p>
            <a:pPr marL="216000" indent="-216000">
              <a:lnSpc>
                <a:spcPct val="100000"/>
              </a:lnSpc>
              <a:buNone/>
            </a:pPr>
            <a:r>
              <a:rPr b="0" lang="en-US" sz="2000" spc="-1" strike="noStrike">
                <a:latin typeface="Arial"/>
              </a:rPr>
              <a:t>1.1.1: Networks Are Targets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34" name="PlaceHolder 3"/>
          <p:cNvSpPr>
            <a:spLocks noGrp="1"/>
          </p:cNvSpPr>
          <p:nvPr>
            <p:ph type="sldNum" idx="6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46AFCF5-3866-499D-BF4F-86A96F0F480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sldImg"/>
          </p:nvPr>
        </p:nvSpPr>
        <p:spPr>
          <a:xfrm>
            <a:off x="-360" y="-360"/>
            <a:ext cx="360" cy="360"/>
          </a:xfrm>
          <a:prstGeom prst="rect">
            <a:avLst/>
          </a:prstGeom>
          <a:ln w="0">
            <a:noFill/>
          </a:ln>
        </p:spPr>
      </p:sp>
      <p:sp>
        <p:nvSpPr>
          <p:cNvPr id="66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2.4: Common Network Attacks - Reconnaissance, Access, and Social Engineering</a:t>
            </a:r>
            <a:endParaRPr b="0" lang="en-AU" sz="2000" spc="-1" strike="noStrike">
              <a:latin typeface="Arial"/>
            </a:endParaRPr>
          </a:p>
          <a:p>
            <a:pPr marL="216000" indent="-216000">
              <a:lnSpc>
                <a:spcPct val="100000"/>
              </a:lnSpc>
              <a:buNone/>
            </a:pPr>
            <a:r>
              <a:rPr b="0" lang="en-US" sz="2000" spc="-1" strike="noStrike">
                <a:latin typeface="Arial"/>
              </a:rPr>
              <a:t>2.4.5: Video - Access and Social Engineering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9" name="PlaceHolder 3"/>
          <p:cNvSpPr>
            <a:spLocks noGrp="1"/>
          </p:cNvSpPr>
          <p:nvPr>
            <p:ph type="sldNum" idx="10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770019D-EB29-44AD-92E4-3873F46453D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sldImg"/>
          </p:nvPr>
        </p:nvSpPr>
        <p:spPr>
          <a:xfrm>
            <a:off x="-360" y="-360"/>
            <a:ext cx="360" cy="360"/>
          </a:xfrm>
          <a:prstGeom prst="rect">
            <a:avLst/>
          </a:prstGeom>
          <a:ln w="0">
            <a:noFill/>
          </a:ln>
        </p:spPr>
      </p:sp>
      <p:sp>
        <p:nvSpPr>
          <p:cNvPr id="67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2.4: Common Network Attacks - Reconnaissance, Access, and Social Engineering</a:t>
            </a:r>
            <a:endParaRPr b="0" lang="en-AU" sz="2000" spc="-1" strike="noStrike">
              <a:latin typeface="Arial"/>
            </a:endParaRPr>
          </a:p>
          <a:p>
            <a:pPr marL="216000" indent="-216000">
              <a:lnSpc>
                <a:spcPct val="100000"/>
              </a:lnSpc>
              <a:buNone/>
            </a:pPr>
            <a:r>
              <a:rPr b="0" lang="en-US" sz="2000" spc="-1" strike="noStrike">
                <a:latin typeface="Arial"/>
              </a:rPr>
              <a:t>2.4.6: Social Engineering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72" name="PlaceHolder 3"/>
          <p:cNvSpPr>
            <a:spLocks noGrp="1"/>
          </p:cNvSpPr>
          <p:nvPr>
            <p:ph type="sldNum" idx="11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CC8B950-6871-403C-82D4-F749950EE8A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sldImg"/>
          </p:nvPr>
        </p:nvSpPr>
        <p:spPr>
          <a:xfrm>
            <a:off x="-360" y="-360"/>
            <a:ext cx="360" cy="360"/>
          </a:xfrm>
          <a:prstGeom prst="rect">
            <a:avLst/>
          </a:prstGeom>
          <a:ln w="0">
            <a:noFill/>
          </a:ln>
        </p:spPr>
      </p:sp>
      <p:sp>
        <p:nvSpPr>
          <p:cNvPr id="67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2.4: Common Network Attacks - Reconnaissance, Access, and Social Engineering</a:t>
            </a:r>
            <a:endParaRPr b="0" lang="en-AU" sz="2000" spc="-1" strike="noStrike">
              <a:latin typeface="Arial"/>
            </a:endParaRPr>
          </a:p>
          <a:p>
            <a:pPr marL="216000" indent="-216000">
              <a:lnSpc>
                <a:spcPct val="100000"/>
              </a:lnSpc>
              <a:buNone/>
            </a:pPr>
            <a:r>
              <a:rPr b="0" lang="en-US" sz="2000" spc="-1" strike="noStrike">
                <a:latin typeface="Arial"/>
              </a:rPr>
              <a:t>2.4.6: Social Engineering Attacks (Cont.)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75" name="PlaceHolder 3"/>
          <p:cNvSpPr>
            <a:spLocks noGrp="1"/>
          </p:cNvSpPr>
          <p:nvPr>
            <p:ph type="sldNum" idx="11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6EC5EC9-5EEE-442E-AB21-7F38EE99FD2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sldImg"/>
          </p:nvPr>
        </p:nvSpPr>
        <p:spPr>
          <a:xfrm>
            <a:off x="-360" y="-360"/>
            <a:ext cx="360" cy="360"/>
          </a:xfrm>
          <a:prstGeom prst="rect">
            <a:avLst/>
          </a:prstGeom>
          <a:ln w="0">
            <a:noFill/>
          </a:ln>
        </p:spPr>
      </p:sp>
      <p:sp>
        <p:nvSpPr>
          <p:cNvPr id="67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2.4: Common Network Attacks - Reconnaissance, Access, and Social Engineering</a:t>
            </a:r>
            <a:endParaRPr b="0" lang="en-AU" sz="2000" spc="-1" strike="noStrike">
              <a:latin typeface="Arial"/>
            </a:endParaRPr>
          </a:p>
          <a:p>
            <a:pPr marL="216000" indent="-216000">
              <a:lnSpc>
                <a:spcPct val="100000"/>
              </a:lnSpc>
              <a:buNone/>
            </a:pPr>
            <a:r>
              <a:rPr b="0" lang="en-US" sz="2000" spc="-1" strike="noStrike">
                <a:latin typeface="Arial"/>
              </a:rPr>
              <a:t>2.4.7: Strengthening the Weakest Link</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78" name="PlaceHolder 3"/>
          <p:cNvSpPr>
            <a:spLocks noGrp="1"/>
          </p:cNvSpPr>
          <p:nvPr>
            <p:ph type="sldNum" idx="11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62A1DF0-F69F-4996-BE3E-49FD1B74BD8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sldImg"/>
          </p:nvPr>
        </p:nvSpPr>
        <p:spPr>
          <a:xfrm>
            <a:off x="-360" y="-360"/>
            <a:ext cx="360" cy="360"/>
          </a:xfrm>
          <a:prstGeom prst="rect">
            <a:avLst/>
          </a:prstGeom>
          <a:ln w="0">
            <a:noFill/>
          </a:ln>
        </p:spPr>
      </p:sp>
      <p:sp>
        <p:nvSpPr>
          <p:cNvPr id="68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2.5: Network Attacks - Denial of Service, Buffer Overflows, and Evasion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1" name="PlaceHolder 3"/>
          <p:cNvSpPr>
            <a:spLocks noGrp="1"/>
          </p:cNvSpPr>
          <p:nvPr>
            <p:ph type="sldNum" idx="11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6B802B5-4C42-486F-BC7D-A9F2996BB1E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sldImg"/>
          </p:nvPr>
        </p:nvSpPr>
        <p:spPr>
          <a:xfrm>
            <a:off x="-360" y="-360"/>
            <a:ext cx="360" cy="360"/>
          </a:xfrm>
          <a:prstGeom prst="rect">
            <a:avLst/>
          </a:prstGeom>
          <a:ln w="0">
            <a:noFill/>
          </a:ln>
        </p:spPr>
      </p:sp>
      <p:sp>
        <p:nvSpPr>
          <p:cNvPr id="68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2.5: Network Attacks - Denial of Service, Buffer Overflows, and Evasion</a:t>
            </a:r>
            <a:endParaRPr b="0" lang="en-AU" sz="2000" spc="-1" strike="noStrike">
              <a:latin typeface="Arial"/>
            </a:endParaRPr>
          </a:p>
          <a:p>
            <a:pPr marL="216000" indent="-216000">
              <a:lnSpc>
                <a:spcPct val="100000"/>
              </a:lnSpc>
              <a:buNone/>
            </a:pPr>
            <a:r>
              <a:rPr b="0" lang="en-US" sz="2000" spc="-1" strike="noStrike">
                <a:latin typeface="Arial"/>
              </a:rPr>
              <a:t>2.5.1: Video - Denial of Service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4" name="PlaceHolder 3"/>
          <p:cNvSpPr>
            <a:spLocks noGrp="1"/>
          </p:cNvSpPr>
          <p:nvPr>
            <p:ph type="sldNum" idx="11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ADF4C26-BFDE-44D8-9CF4-BA651661ED5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sldImg"/>
          </p:nvPr>
        </p:nvSpPr>
        <p:spPr>
          <a:xfrm>
            <a:off x="-360" y="-360"/>
            <a:ext cx="360" cy="360"/>
          </a:xfrm>
          <a:prstGeom prst="rect">
            <a:avLst/>
          </a:prstGeom>
          <a:ln w="0">
            <a:noFill/>
          </a:ln>
        </p:spPr>
      </p:sp>
      <p:sp>
        <p:nvSpPr>
          <p:cNvPr id="68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2.5: Network Attacks - Denial of Service, Buffer Overflows, and Evasion</a:t>
            </a:r>
            <a:endParaRPr b="0" lang="en-AU" sz="2000" spc="-1" strike="noStrike">
              <a:latin typeface="Arial"/>
            </a:endParaRPr>
          </a:p>
          <a:p>
            <a:pPr marL="216000" indent="-216000">
              <a:lnSpc>
                <a:spcPct val="100000"/>
              </a:lnSpc>
              <a:buNone/>
            </a:pPr>
            <a:r>
              <a:rPr b="0" lang="en-US" sz="2000" spc="-1" strike="noStrike">
                <a:latin typeface="Arial"/>
              </a:rPr>
              <a:t>2.5.2: DoS and DDoS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7" name="PlaceHolder 3"/>
          <p:cNvSpPr>
            <a:spLocks noGrp="1"/>
          </p:cNvSpPr>
          <p:nvPr>
            <p:ph type="sldNum" idx="11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F74724D-44FC-4F0E-88A3-3B4A405AB00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sldImg"/>
          </p:nvPr>
        </p:nvSpPr>
        <p:spPr>
          <a:xfrm>
            <a:off x="-360" y="-360"/>
            <a:ext cx="360" cy="360"/>
          </a:xfrm>
          <a:prstGeom prst="rect">
            <a:avLst/>
          </a:prstGeom>
          <a:ln w="0">
            <a:noFill/>
          </a:ln>
        </p:spPr>
      </p:sp>
      <p:sp>
        <p:nvSpPr>
          <p:cNvPr id="68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2.5: Network Attacks - Denial of Service, Buffer Overflows, and Evasion</a:t>
            </a:r>
            <a:endParaRPr b="0" lang="en-AU" sz="2000" spc="-1" strike="noStrike">
              <a:latin typeface="Arial"/>
            </a:endParaRPr>
          </a:p>
          <a:p>
            <a:pPr marL="216000" indent="-216000">
              <a:lnSpc>
                <a:spcPct val="100000"/>
              </a:lnSpc>
              <a:buNone/>
            </a:pPr>
            <a:r>
              <a:rPr b="0" lang="en-US" sz="2000" spc="-1" strike="noStrike">
                <a:latin typeface="Arial"/>
              </a:rPr>
              <a:t>2.5.3: Components of DDoS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0" name="PlaceHolder 3"/>
          <p:cNvSpPr>
            <a:spLocks noGrp="1"/>
          </p:cNvSpPr>
          <p:nvPr>
            <p:ph type="sldNum" idx="11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514109C-84C6-4AC4-B0CF-92584154980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sldImg"/>
          </p:nvPr>
        </p:nvSpPr>
        <p:spPr>
          <a:xfrm>
            <a:off x="-360" y="-360"/>
            <a:ext cx="360" cy="360"/>
          </a:xfrm>
          <a:prstGeom prst="rect">
            <a:avLst/>
          </a:prstGeom>
          <a:ln w="0">
            <a:noFill/>
          </a:ln>
        </p:spPr>
      </p:sp>
      <p:sp>
        <p:nvSpPr>
          <p:cNvPr id="69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2.5: Network Attacks - Denial of Service, Buffer Overflows, and Evasion</a:t>
            </a:r>
            <a:endParaRPr b="0" lang="en-AU" sz="2000" spc="-1" strike="noStrike">
              <a:latin typeface="Arial"/>
            </a:endParaRPr>
          </a:p>
          <a:p>
            <a:pPr marL="216000" indent="-216000">
              <a:lnSpc>
                <a:spcPct val="100000"/>
              </a:lnSpc>
              <a:buNone/>
            </a:pPr>
            <a:r>
              <a:rPr b="0" lang="en-US" sz="2000" spc="-1" strike="noStrike">
                <a:latin typeface="Arial"/>
              </a:rPr>
              <a:t>2.5.5: Buffer Overflow Attack</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3" name="PlaceHolder 3"/>
          <p:cNvSpPr>
            <a:spLocks noGrp="1"/>
          </p:cNvSpPr>
          <p:nvPr>
            <p:ph type="sldNum" idx="11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C6AEAFD-2511-48B6-8ECE-FA5AA5F8A58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360" y="-360"/>
            <a:ext cx="360" cy="360"/>
          </a:xfrm>
          <a:prstGeom prst="rect">
            <a:avLst/>
          </a:prstGeom>
          <a:ln w="0">
            <a:noFill/>
          </a:ln>
        </p:spPr>
      </p:sp>
      <p:sp>
        <p:nvSpPr>
          <p:cNvPr id="69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2.5: Network Attacks - Denial of Service, Buffer Overflows, and Evasion</a:t>
            </a:r>
            <a:endParaRPr b="0" lang="en-AU" sz="2000" spc="-1" strike="noStrike">
              <a:latin typeface="Arial"/>
            </a:endParaRPr>
          </a:p>
          <a:p>
            <a:pPr marL="216000" indent="-216000">
              <a:lnSpc>
                <a:spcPct val="100000"/>
              </a:lnSpc>
              <a:buNone/>
            </a:pPr>
            <a:r>
              <a:rPr b="0" lang="en-US" sz="2000" spc="-1" strike="noStrike">
                <a:latin typeface="Arial"/>
              </a:rPr>
              <a:t>2.5.6: Evasion Methods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6" name="PlaceHolder 3"/>
          <p:cNvSpPr>
            <a:spLocks noGrp="1"/>
          </p:cNvSpPr>
          <p:nvPr>
            <p:ph type="sldNum" idx="11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D6D8784-003E-463A-ADB6-256D3FDB847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0" y="0"/>
            <a:ext cx="0" cy="0"/>
          </a:xfrm>
          <a:prstGeom prst="rect">
            <a:avLst/>
          </a:prstGeom>
          <a:ln w="0">
            <a:noFill/>
          </a:ln>
        </p:spPr>
      </p:sp>
      <p:sp>
        <p:nvSpPr>
          <p:cNvPr id="53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1.1: Current State of Affairs</a:t>
            </a:r>
            <a:endParaRPr b="0" lang="en-AU" sz="2000" spc="-1" strike="noStrike">
              <a:latin typeface="Arial"/>
            </a:endParaRPr>
          </a:p>
          <a:p>
            <a:pPr marL="216000" indent="-216000">
              <a:lnSpc>
                <a:spcPct val="100000"/>
              </a:lnSpc>
              <a:buNone/>
            </a:pPr>
            <a:r>
              <a:rPr b="0" lang="en-US" sz="2000" spc="-1" strike="noStrike">
                <a:latin typeface="Arial"/>
              </a:rPr>
              <a:t>1.1.2: Reasons for Network Security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37" name="PlaceHolder 3"/>
          <p:cNvSpPr>
            <a:spLocks noGrp="1"/>
          </p:cNvSpPr>
          <p:nvPr>
            <p:ph type="sldNum" idx="6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23AA3B1-88EF-46B5-8567-1CFD54B4FF7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360" y="-360"/>
            <a:ext cx="360" cy="360"/>
          </a:xfrm>
          <a:prstGeom prst="rect">
            <a:avLst/>
          </a:prstGeom>
          <a:ln w="0">
            <a:noFill/>
          </a:ln>
        </p:spPr>
      </p:sp>
      <p:sp>
        <p:nvSpPr>
          <p:cNvPr id="69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 Network Threats</a:t>
            </a:r>
            <a:endParaRPr b="0" lang="en-AU" sz="2000" spc="-1" strike="noStrike">
              <a:latin typeface="Arial"/>
            </a:endParaRPr>
          </a:p>
          <a:p>
            <a:pPr marL="216000" indent="-216000">
              <a:lnSpc>
                <a:spcPct val="100000"/>
              </a:lnSpc>
              <a:buNone/>
            </a:pPr>
            <a:r>
              <a:rPr b="0" lang="en-US" sz="2000" spc="-1" strike="noStrike">
                <a:latin typeface="Arial"/>
              </a:rPr>
              <a:t>2.5: Network Attacks - Denial of Service, Buffer Overflows, and Evasion</a:t>
            </a:r>
            <a:endParaRPr b="0" lang="en-AU" sz="2000" spc="-1" strike="noStrike">
              <a:latin typeface="Arial"/>
            </a:endParaRPr>
          </a:p>
          <a:p>
            <a:pPr marL="216000" indent="-216000">
              <a:lnSpc>
                <a:spcPct val="100000"/>
              </a:lnSpc>
              <a:buNone/>
              <a:tabLst>
                <a:tab algn="l" pos="0"/>
              </a:tabLst>
            </a:pPr>
            <a:r>
              <a:rPr b="0" lang="en-US" sz="2000" spc="-1" strike="noStrike">
                <a:latin typeface="Arial"/>
              </a:rPr>
              <a:t>2.5.6: Evasion Methods (Cont.)</a:t>
            </a:r>
            <a:endParaRPr b="0" lang="en-AU" sz="2000" spc="-1" strike="noStrike">
              <a:latin typeface="Arial"/>
            </a:endParaRPr>
          </a:p>
          <a:p>
            <a:pPr marL="216000" indent="-216000">
              <a:lnSpc>
                <a:spcPct val="100000"/>
              </a:lnSpc>
              <a:buNone/>
              <a:tabLst>
                <a:tab algn="l" pos="0"/>
              </a:tabLst>
            </a:pPr>
            <a:r>
              <a:rPr b="0" lang="en-US" sz="2000" spc="-1" strike="noStrike">
                <a:latin typeface="Arial"/>
              </a:rPr>
              <a:t>2.5.7: Check Your Understanding - Identify the Types of Network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9" name="PlaceHolder 3"/>
          <p:cNvSpPr>
            <a:spLocks noGrp="1"/>
          </p:cNvSpPr>
          <p:nvPr>
            <p:ph type="sldNum" idx="11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4561577-BB4F-45A1-83A2-BBA7287B14D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0" y="0"/>
            <a:ext cx="0" cy="0"/>
          </a:xfrm>
          <a:prstGeom prst="rect">
            <a:avLst/>
          </a:prstGeom>
          <a:ln w="0">
            <a:noFill/>
          </a:ln>
        </p:spPr>
      </p:sp>
      <p:sp>
        <p:nvSpPr>
          <p:cNvPr id="53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1.1: Current State of Affairs</a:t>
            </a:r>
            <a:endParaRPr b="0" lang="en-AU" sz="2000" spc="-1" strike="noStrike">
              <a:latin typeface="Arial"/>
            </a:endParaRPr>
          </a:p>
          <a:p>
            <a:pPr marL="216000" indent="-216000">
              <a:lnSpc>
                <a:spcPct val="100000"/>
              </a:lnSpc>
              <a:buNone/>
            </a:pPr>
            <a:r>
              <a:rPr b="0" lang="en-US" sz="2000" spc="-1" strike="noStrike">
                <a:latin typeface="Arial"/>
              </a:rPr>
              <a:t>1.1.3: Vectors of Network Attacks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40" name="PlaceHolder 3"/>
          <p:cNvSpPr>
            <a:spLocks noGrp="1"/>
          </p:cNvSpPr>
          <p:nvPr>
            <p:ph type="sldNum" idx="6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C8B9035-600A-4570-8B71-30F77042F5C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0" y="0"/>
            <a:ext cx="0" cy="0"/>
          </a:xfrm>
          <a:prstGeom prst="rect">
            <a:avLst/>
          </a:prstGeom>
          <a:ln w="0">
            <a:noFill/>
          </a:ln>
        </p:spPr>
      </p:sp>
      <p:sp>
        <p:nvSpPr>
          <p:cNvPr id="54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1.1: Current State of Affairs</a:t>
            </a:r>
            <a:endParaRPr b="0" lang="en-AU" sz="2000" spc="-1" strike="noStrike">
              <a:latin typeface="Arial"/>
            </a:endParaRPr>
          </a:p>
          <a:p>
            <a:pPr marL="216000" indent="-216000">
              <a:lnSpc>
                <a:spcPct val="100000"/>
              </a:lnSpc>
              <a:buNone/>
            </a:pPr>
            <a:r>
              <a:rPr b="0" lang="en-US" sz="2000" spc="-1" strike="noStrike">
                <a:latin typeface="Arial"/>
              </a:rPr>
              <a:t>1.1.4: Data Loss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43" name="PlaceHolder 3"/>
          <p:cNvSpPr>
            <a:spLocks noGrp="1"/>
          </p:cNvSpPr>
          <p:nvPr>
            <p:ph type="sldNum" idx="6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836FD84-5D98-45CB-94B4-EAA49FE55E4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0" y="0"/>
            <a:ext cx="0" cy="0"/>
          </a:xfrm>
          <a:prstGeom prst="rect">
            <a:avLst/>
          </a:prstGeom>
          <a:ln w="0">
            <a:noFill/>
          </a:ln>
        </p:spPr>
      </p:sp>
      <p:sp>
        <p:nvSpPr>
          <p:cNvPr id="54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 Securing Networks</a:t>
            </a:r>
            <a:endParaRPr b="0" lang="en-AU" sz="2000" spc="-1" strike="noStrike">
              <a:latin typeface="Arial"/>
            </a:endParaRPr>
          </a:p>
          <a:p>
            <a:pPr marL="216000" indent="-216000">
              <a:lnSpc>
                <a:spcPct val="100000"/>
              </a:lnSpc>
              <a:buNone/>
            </a:pPr>
            <a:r>
              <a:rPr b="0" lang="en-US" sz="2000" spc="-1" strike="noStrike">
                <a:latin typeface="Arial"/>
              </a:rPr>
              <a:t>1.1: Current State of Affairs</a:t>
            </a:r>
            <a:endParaRPr b="0" lang="en-AU" sz="2000" spc="-1" strike="noStrike">
              <a:latin typeface="Arial"/>
            </a:endParaRPr>
          </a:p>
          <a:p>
            <a:pPr marL="216000" indent="-216000">
              <a:lnSpc>
                <a:spcPct val="100000"/>
              </a:lnSpc>
              <a:buNone/>
            </a:pPr>
            <a:r>
              <a:rPr b="0" lang="en-US" sz="2000" spc="-1" strike="noStrike">
                <a:latin typeface="Arial"/>
              </a:rPr>
              <a:t>1.1.5: Video - Anatomy of an Attack</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46" name="PlaceHolder 3"/>
          <p:cNvSpPr>
            <a:spLocks noGrp="1"/>
          </p:cNvSpPr>
          <p:nvPr>
            <p:ph type="sldNum" idx="6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43A662C-E25C-440C-A61D-A182B87C3A9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027A3021-5490-4349-804D-6A7CE305BF22}"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9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1"/>
          </p:nvPr>
        </p:nvSpPr>
        <p:spPr/>
        <p:txBody>
          <a:bodyPr/>
          <a:p>
            <a:fld id="{AE2D1866-2445-4CB3-B18E-73064AD5A981}"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1"/>
          </p:nvPr>
        </p:nvSpPr>
        <p:spPr/>
        <p:txBody>
          <a:bodyPr/>
          <a:p>
            <a:fld id="{27019FDA-918D-452D-870F-B92E3E5CD004}"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EE37F0B3-A3C6-4925-BA95-B6FFF473CE3F}"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1"/>
          </p:nvPr>
        </p:nvSpPr>
        <p:spPr/>
        <p:txBody>
          <a:bodyPr/>
          <a:p>
            <a:fld id="{A4C2E4B5-4F7B-4CF8-AA6E-613929124CFD}"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1"/>
          </p:nvPr>
        </p:nvSpPr>
        <p:spPr/>
        <p:txBody>
          <a:bodyPr/>
          <a:p>
            <a:fld id="{152BAC0E-CDBB-431B-B3A6-EC9C013C26B0}"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1CA3C3FB-6851-4602-B259-E4186395690C}"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D4DBD5FF-E490-49C2-B88B-951E6DF48211}"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511ECD26-67ED-450C-B488-30B8510602C0}"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049307D2-62B3-43CD-B239-8C860E50BC50}"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1"/>
          </p:nvPr>
        </p:nvSpPr>
        <p:spPr/>
        <p:txBody>
          <a:bodyPr/>
          <a:p>
            <a:fld id="{481B9E14-ED6C-475F-846F-F59CE58B1AB4}"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1"/>
          </p:nvPr>
        </p:nvSpPr>
        <p:spPr/>
        <p:txBody>
          <a:bodyPr/>
          <a:p>
            <a:fld id="{A580E454-86EE-488C-A7EC-62A98677DD4A}"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3FA72B2A-A91F-40DF-8616-F9F7F938D755}"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2"/>
          </p:nvPr>
        </p:nvSpPr>
        <p:spPr/>
        <p:txBody>
          <a:bodyPr/>
          <a:p>
            <a:fld id="{992B1ADD-6270-4497-AB0E-DB1DB3C77C6E}"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2"/>
          </p:nvPr>
        </p:nvSpPr>
        <p:spPr/>
        <p:txBody>
          <a:bodyPr/>
          <a:p>
            <a:fld id="{4B6F4972-F451-40EF-BE43-592BCDB76EDF}"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D2C5DBF3-A91C-4AB9-85DE-F8AE47AA932B}"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2"/>
          </p:nvPr>
        </p:nvSpPr>
        <p:spPr/>
        <p:txBody>
          <a:bodyPr/>
          <a:p>
            <a:fld id="{E0B7F0FE-3557-4F6B-8764-4A39566CDA9E}"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2"/>
          </p:nvPr>
        </p:nvSpPr>
        <p:spPr/>
        <p:txBody>
          <a:bodyPr/>
          <a:p>
            <a:fld id="{D2268B27-6E4A-4A37-ACD7-E1E53B4D97CB}"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F14B608D-A8FF-4454-9AF3-F40306812D4C}"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2F954CD7-E0E2-41F0-BB61-1D29082F1B35}"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9CE14A85-FF94-4188-9F88-EB155D4B1AB6}"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D7378DEB-4F1B-455B-A01D-BE45B8ABCCA7}"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2"/>
          </p:nvPr>
        </p:nvSpPr>
        <p:spPr/>
        <p:txBody>
          <a:bodyPr/>
          <a:p>
            <a:fld id="{4D06AAC0-BFCD-49F0-82FE-5143D500D4DA}"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2"/>
          </p:nvPr>
        </p:nvSpPr>
        <p:spPr/>
        <p:txBody>
          <a:bodyPr/>
          <a:p>
            <a:fld id="{09D4D1F1-D9B6-4004-BC0B-B731131941FD}"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37C5E6F5-9C94-44EA-9ECE-5D767345BB34}"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3"/>
          </p:nvPr>
        </p:nvSpPr>
        <p:spPr/>
        <p:txBody>
          <a:bodyPr/>
          <a:p>
            <a:fld id="{200173EB-CA3E-4092-8944-C9BB6C8702BF}"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3"/>
          </p:nvPr>
        </p:nvSpPr>
        <p:spPr/>
        <p:txBody>
          <a:bodyPr/>
          <a:p>
            <a:fld id="{0C12B5D5-12C2-44E4-9F60-1415292465AF}"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E1253B52-A8AE-43C5-9C2C-844E885F85EB}"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3"/>
          </p:nvPr>
        </p:nvSpPr>
        <p:spPr/>
        <p:txBody>
          <a:bodyPr/>
          <a:p>
            <a:fld id="{C51FE60F-EF39-40DF-A0CC-A53B2923805D}"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3"/>
          </p:nvPr>
        </p:nvSpPr>
        <p:spPr/>
        <p:txBody>
          <a:bodyPr/>
          <a:p>
            <a:fld id="{8812C7BC-CB05-4D25-9669-48BEC387650E}"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53616413-2374-4BDD-A91A-EC7B28630159}"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5699D582-3E01-419C-8B12-722923F26ECC}"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6D0E3521-C5E7-408D-99DF-C28BBA13E328}"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6BCE2FDE-AF0E-4BA6-87A7-CAFC1BC00EF8}"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3"/>
          </p:nvPr>
        </p:nvSpPr>
        <p:spPr/>
        <p:txBody>
          <a:bodyPr/>
          <a:p>
            <a:fld id="{FC9ADCF3-D12C-4197-9CC9-A51CC37B160F}"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3"/>
          </p:nvPr>
        </p:nvSpPr>
        <p:spPr/>
        <p:txBody>
          <a:bodyPr/>
          <a:p>
            <a:fld id="{95C38ABC-FC5E-4CEF-8F31-641747384168}"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E30BBF4D-A8D5-4024-ADB1-1B9B14370A63}"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3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4"/>
          </p:nvPr>
        </p:nvSpPr>
        <p:spPr/>
        <p:txBody>
          <a:bodyPr/>
          <a:p>
            <a:fld id="{8E5F4DD2-A444-425B-97A9-FDFED387BB72}"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3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4"/>
          </p:nvPr>
        </p:nvSpPr>
        <p:spPr/>
        <p:txBody>
          <a:bodyPr/>
          <a:p>
            <a:fld id="{F2E33F2D-0A5C-4875-BE5F-648A03B8BA4F}"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4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24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4"/>
          </p:nvPr>
        </p:nvSpPr>
        <p:spPr/>
        <p:txBody>
          <a:bodyPr/>
          <a:p>
            <a:fld id="{C82C98EF-02C7-4F5C-BD13-695042B3B95A}"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4"/>
          </p:nvPr>
        </p:nvSpPr>
        <p:spPr/>
        <p:txBody>
          <a:bodyPr/>
          <a:p>
            <a:fld id="{D2717609-CE1F-4071-A9B9-E34CB53295E5}"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4"/>
          </p:nvPr>
        </p:nvSpPr>
        <p:spPr/>
        <p:txBody>
          <a:bodyPr/>
          <a:p>
            <a:fld id="{86714719-2627-4EED-A00C-4A188F35FAD9}"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4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4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24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4"/>
          </p:nvPr>
        </p:nvSpPr>
        <p:spPr/>
        <p:txBody>
          <a:bodyPr/>
          <a:p>
            <a:fld id="{E1E296B6-76AB-4AEF-A77B-6973444299C3}"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25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5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4"/>
          </p:nvPr>
        </p:nvSpPr>
        <p:spPr/>
        <p:txBody>
          <a:bodyPr/>
          <a:p>
            <a:fld id="{16A7F83D-450F-4042-A366-B2570AB03403}"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5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4"/>
          </p:nvPr>
        </p:nvSpPr>
        <p:spPr/>
        <p:txBody>
          <a:bodyPr/>
          <a:p>
            <a:fld id="{EDAA1468-B72C-44E3-92CC-95578059A54C}"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5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4"/>
          </p:nvPr>
        </p:nvSpPr>
        <p:spPr/>
        <p:txBody>
          <a:bodyPr/>
          <a:p>
            <a:fld id="{A4243EA1-E263-43C2-B2CC-DAD138322E0D}"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6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4"/>
          </p:nvPr>
        </p:nvSpPr>
        <p:spPr/>
        <p:txBody>
          <a:bodyPr/>
          <a:p>
            <a:fld id="{D39250AB-5408-42C5-8AFD-063303369880}"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6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7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7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4"/>
          </p:nvPr>
        </p:nvSpPr>
        <p:spPr/>
        <p:txBody>
          <a:bodyPr/>
          <a:p>
            <a:fld id="{76B831EF-2E90-42AD-A145-745E1AC57E03}"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Object 3" descr="/Users/phillipball/Projects/Cisco/Netacad 3/netacad-vudu/src/pptx/assets/Cisco_logo.png"/>
          <p:cNvPicPr/>
          <p:nvPr/>
        </p:nvPicPr>
        <p:blipFill>
          <a:blip r:embed="rId3"/>
          <a:srcRect l="0" t="-33333" r="0" b="-33333"/>
          <a:stretch/>
        </p:blipFill>
        <p:spPr>
          <a:xfrm>
            <a:off x="457200" y="257040"/>
            <a:ext cx="913680" cy="913680"/>
          </a:xfrm>
          <a:prstGeom prst="rect">
            <a:avLst/>
          </a:prstGeom>
          <a:ln w="0">
            <a:noFill/>
          </a:ln>
        </p:spPr>
      </p:pic>
      <p:sp>
        <p:nvSpPr>
          <p:cNvPr id="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9" name="Object 3" descr="/Users/phillipball/Projects/Cisco/Netacad 3/netacad-vudu/src/pptx/assets/Cisco_logo.png"/>
          <p:cNvPicPr/>
          <p:nvPr/>
        </p:nvPicPr>
        <p:blipFill>
          <a:blip r:embed="rId3"/>
          <a:srcRect l="0" t="-33333" r="0" b="-33333"/>
          <a:stretch/>
        </p:blipFill>
        <p:spPr>
          <a:xfrm>
            <a:off x="457200" y="257040"/>
            <a:ext cx="913680" cy="913680"/>
          </a:xfrm>
          <a:prstGeom prst="rect">
            <a:avLst/>
          </a:prstGeom>
          <a:ln w="0">
            <a:noFill/>
          </a:ln>
        </p:spPr>
      </p:pic>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Rectangle 7"/>
          <p:cNvSpPr/>
          <p:nvPr/>
        </p:nvSpPr>
        <p:spPr>
          <a:xfrm>
            <a:off x="8519760" y="4743360"/>
            <a:ext cx="209520" cy="153360"/>
          </a:xfrm>
          <a:prstGeom prst="rect">
            <a:avLst/>
          </a:prstGeom>
          <a:noFill/>
          <a:ln w="9525">
            <a:noFill/>
          </a:ln>
        </p:spPr>
        <p:style>
          <a:lnRef idx="0"/>
          <a:fillRef idx="0"/>
          <a:effectRef idx="0"/>
          <a:fontRef idx="minor"/>
        </p:style>
        <p:txBody>
          <a:bodyPr wrap="none" lIns="61560" rIns="61560" tIns="30960" bIns="30960" anchor="b">
            <a:spAutoFit/>
          </a:bodyPr>
          <a:p>
            <a:pPr algn="r">
              <a:lnSpc>
                <a:spcPct val="100000"/>
              </a:lnSpc>
              <a:buNone/>
            </a:pPr>
            <a:fld id="{3EA97936-5727-4E0E-B36C-650E18EB937B}" type="slidenum">
              <a:rPr b="0" lang="en-US" sz="600" spc="-1" strike="noStrike">
                <a:solidFill>
                  <a:srgbClr val="d9d9d9"/>
                </a:solidFill>
                <a:latin typeface="Arial"/>
                <a:ea typeface="DejaVu Sans"/>
              </a:rPr>
              <a:t>&lt;number&gt;</a:t>
            </a:fld>
            <a:endParaRPr b="0" lang="en-AU" sz="600" spc="-1" strike="noStrike">
              <a:latin typeface="Arial"/>
            </a:endParaRPr>
          </a:p>
        </p:txBody>
      </p:sp>
      <p:sp>
        <p:nvSpPr>
          <p:cNvPr id="79" name="Rectangle 4"/>
          <p:cNvSpPr/>
          <p:nvPr/>
        </p:nvSpPr>
        <p:spPr>
          <a:xfrm>
            <a:off x="5867640" y="4741920"/>
            <a:ext cx="2657160" cy="153360"/>
          </a:xfrm>
          <a:prstGeom prst="rect">
            <a:avLst/>
          </a:prstGeom>
          <a:noFill/>
          <a:ln w="9525">
            <a:noFill/>
          </a:ln>
        </p:spPr>
        <p:style>
          <a:lnRef idx="0"/>
          <a:fillRef idx="0"/>
          <a:effectRef idx="0"/>
          <a:fontRef idx="minor"/>
        </p:style>
        <p:txBody>
          <a:bodyPr lIns="61560" rIns="61560" tIns="30960" bIns="30960" anchor="b">
            <a:spAutoFit/>
          </a:bodyPr>
          <a:p>
            <a:pPr>
              <a:lnSpc>
                <a:spcPct val="100000"/>
              </a:lnSpc>
              <a:buNone/>
            </a:pPr>
            <a:r>
              <a:rPr b="0" lang="en-US" sz="600" spc="-1" strike="noStrike">
                <a:solidFill>
                  <a:srgbClr val="d9d9d9"/>
                </a:solidFill>
                <a:latin typeface="Arial"/>
                <a:ea typeface="DejaVu Sans"/>
              </a:rPr>
              <a:t>© 2021  Cisco and/or its affiliates. All rights reserved.   Cisco Confidential</a:t>
            </a:r>
            <a:endParaRPr b="0" lang="en-AU" sz="600" spc="-1" strike="noStrike">
              <a:latin typeface="Arial"/>
            </a:endParaRPr>
          </a:p>
        </p:txBody>
      </p:sp>
      <p:grpSp>
        <p:nvGrpSpPr>
          <p:cNvPr id="80" name="Group 4"/>
          <p:cNvGrpSpPr/>
          <p:nvPr/>
        </p:nvGrpSpPr>
        <p:grpSpPr>
          <a:xfrm>
            <a:off x="507960" y="4715280"/>
            <a:ext cx="339480" cy="180000"/>
            <a:chOff x="507960" y="4715280"/>
            <a:chExt cx="339480" cy="180000"/>
          </a:xfrm>
        </p:grpSpPr>
        <p:sp>
          <p:nvSpPr>
            <p:cNvPr id="81" name="Rectangle 5"/>
            <p:cNvSpPr/>
            <p:nvPr/>
          </p:nvSpPr>
          <p:spPr>
            <a:xfrm>
              <a:off x="604440" y="4835160"/>
              <a:ext cx="14040" cy="59040"/>
            </a:xfrm>
            <a:prstGeom prst="rect">
              <a:avLst/>
            </a:prstGeom>
            <a:solidFill>
              <a:schemeClr val="accent5"/>
            </a:solidFill>
            <a:ln w="0">
              <a:noFill/>
            </a:ln>
          </p:spPr>
          <p:style>
            <a:lnRef idx="0"/>
            <a:fillRef idx="0"/>
            <a:effectRef idx="0"/>
            <a:fontRef idx="minor"/>
          </p:style>
        </p:sp>
        <p:sp>
          <p:nvSpPr>
            <p:cNvPr id="82" name="Freeform 6"/>
            <p:cNvSpPr/>
            <p:nvPr/>
          </p:nvSpPr>
          <p:spPr>
            <a:xfrm>
              <a:off x="694440" y="4834440"/>
              <a:ext cx="43920" cy="60840"/>
            </a:xfrm>
            <a:custGeom>
              <a:avLst/>
              <a:gdLst/>
              <a:ah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3" name="Freeform 7"/>
            <p:cNvSpPr/>
            <p:nvPr/>
          </p:nvSpPr>
          <p:spPr>
            <a:xfrm>
              <a:off x="538560" y="4834440"/>
              <a:ext cx="44640" cy="60840"/>
            </a:xfrm>
            <a:custGeom>
              <a:avLst/>
              <a:gdLst/>
              <a:ah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4" name="Freeform 8"/>
            <p:cNvSpPr/>
            <p:nvPr/>
          </p:nvSpPr>
          <p:spPr>
            <a:xfrm>
              <a:off x="755280" y="4834440"/>
              <a:ext cx="60840" cy="60840"/>
            </a:xfrm>
            <a:custGeom>
              <a:avLst/>
              <a:gdLst/>
              <a:ah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fillRef idx="0"/>
            <a:effectRef idx="0"/>
            <a:fontRef idx="minor"/>
          </p:style>
        </p:sp>
        <p:sp>
          <p:nvSpPr>
            <p:cNvPr id="85" name="Freeform 9"/>
            <p:cNvSpPr/>
            <p:nvPr/>
          </p:nvSpPr>
          <p:spPr>
            <a:xfrm>
              <a:off x="639000" y="4834440"/>
              <a:ext cx="39960" cy="60840"/>
            </a:xfrm>
            <a:custGeom>
              <a:avLst/>
              <a:gdLst/>
              <a:ah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fillRef idx="0"/>
            <a:effectRef idx="0"/>
            <a:fontRef idx="minor"/>
          </p:style>
        </p:sp>
        <p:sp>
          <p:nvSpPr>
            <p:cNvPr id="86" name="Freeform 10"/>
            <p:cNvSpPr/>
            <p:nvPr/>
          </p:nvSpPr>
          <p:spPr>
            <a:xfrm>
              <a:off x="50796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87" name="Freeform 11"/>
            <p:cNvSpPr/>
            <p:nvPr/>
          </p:nvSpPr>
          <p:spPr>
            <a:xfrm>
              <a:off x="54864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88" name="Freeform 12"/>
            <p:cNvSpPr/>
            <p:nvPr/>
          </p:nvSpPr>
          <p:spPr>
            <a:xfrm>
              <a:off x="589320" y="4715280"/>
              <a:ext cx="14040" cy="93600"/>
            </a:xfrm>
            <a:custGeom>
              <a:avLst/>
              <a:gdLst/>
              <a:ah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89" name="Freeform 13"/>
            <p:cNvSpPr/>
            <p:nvPr/>
          </p:nvSpPr>
          <p:spPr>
            <a:xfrm>
              <a:off x="63000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0" name="Freeform 14"/>
            <p:cNvSpPr/>
            <p:nvPr/>
          </p:nvSpPr>
          <p:spPr>
            <a:xfrm>
              <a:off x="67068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91" name="Freeform 15"/>
            <p:cNvSpPr/>
            <p:nvPr/>
          </p:nvSpPr>
          <p:spPr>
            <a:xfrm>
              <a:off x="71136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2" name="Freeform 16"/>
            <p:cNvSpPr/>
            <p:nvPr/>
          </p:nvSpPr>
          <p:spPr>
            <a:xfrm>
              <a:off x="752040" y="4715280"/>
              <a:ext cx="14040" cy="93600"/>
            </a:xfrm>
            <a:custGeom>
              <a:avLst/>
              <a:gdLst/>
              <a:ah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93" name="Freeform 17"/>
            <p:cNvSpPr/>
            <p:nvPr/>
          </p:nvSpPr>
          <p:spPr>
            <a:xfrm>
              <a:off x="79272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4" name="Freeform 18"/>
            <p:cNvSpPr/>
            <p:nvPr/>
          </p:nvSpPr>
          <p:spPr>
            <a:xfrm>
              <a:off x="833400" y="4763880"/>
              <a:ext cx="14040" cy="29880"/>
            </a:xfrm>
            <a:custGeom>
              <a:avLst/>
              <a:gdLst/>
              <a:ah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grpSp>
      <p:sp>
        <p:nvSpPr>
          <p:cNvPr id="95" name="PlaceHolder 1"/>
          <p:cNvSpPr>
            <a:spLocks noGrp="1"/>
          </p:cNvSpPr>
          <p:nvPr>
            <p:ph type="sldNum" idx="1"/>
          </p:nvPr>
        </p:nvSpPr>
        <p:spPr>
          <a:xfrm>
            <a:off x="8473320" y="4954320"/>
            <a:ext cx="676080" cy="188640"/>
          </a:xfrm>
          <a:prstGeom prst="rect">
            <a:avLst/>
          </a:prstGeom>
          <a:noFill/>
          <a:ln w="0">
            <a:noFill/>
          </a:ln>
        </p:spPr>
        <p:txBody>
          <a:bodyPr lIns="90000" rIns="90000" tIns="45000" bIns="45000" anchor="ctr">
            <a:noAutofit/>
          </a:bodyPr>
          <a:lstStyle>
            <a:lvl1pPr algn="r">
              <a:lnSpc>
                <a:spcPct val="100000"/>
              </a:lnSpc>
              <a:buNone/>
              <a:defRPr b="0" lang="en-US" sz="520" spc="-1" strike="noStrike">
                <a:solidFill>
                  <a:srgbClr val="595959"/>
                </a:solidFill>
                <a:latin typeface="Arial"/>
              </a:defRPr>
            </a:lvl1pPr>
          </a:lstStyle>
          <a:p>
            <a:pPr algn="r">
              <a:lnSpc>
                <a:spcPct val="100000"/>
              </a:lnSpc>
              <a:buNone/>
            </a:pPr>
            <a:fld id="{9278A632-AC36-4D1F-A94A-65CFCAA7EA97}" type="slidenum">
              <a:rPr b="0" lang="en-US" sz="520" spc="-1" strike="noStrike">
                <a:solidFill>
                  <a:srgbClr val="595959"/>
                </a:solidFill>
                <a:latin typeface="Arial"/>
              </a:rPr>
              <a:t>&lt;number&gt;</a:t>
            </a:fld>
            <a:endParaRPr b="0" lang="en-AU" sz="520" spc="-1" strike="noStrike">
              <a:latin typeface="Times New Roman"/>
            </a:endParaRPr>
          </a:p>
        </p:txBody>
      </p:sp>
      <p:sp>
        <p:nvSpPr>
          <p:cNvPr id="96"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9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394f"/>
        </a:solidFill>
      </p:bgPr>
    </p:bg>
    <p:spTree>
      <p:nvGrpSpPr>
        <p:cNvPr id="1" name=""/>
        <p:cNvGrpSpPr/>
        <p:nvPr/>
      </p:nvGrpSpPr>
      <p:grpSpPr>
        <a:xfrm>
          <a:off x="0" y="0"/>
          <a:ext cx="0" cy="0"/>
          <a:chOff x="0" y="0"/>
          <a:chExt cx="0" cy="0"/>
        </a:xfrm>
      </p:grpSpPr>
      <p:sp>
        <p:nvSpPr>
          <p:cNvPr id="134" name="Object2"/>
          <p:cNvSpPr/>
          <p:nvPr/>
        </p:nvSpPr>
        <p:spPr>
          <a:xfrm>
            <a:off x="914400" y="4629240"/>
            <a:ext cx="7771680" cy="22788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35" name="Object 3" descr="/Users/phillipball/Projects/Cisco/Netacad 3/netacad-vudu/src/pptx/assets/Cisco_logo_sm.png"/>
          <p:cNvPicPr/>
          <p:nvPr/>
        </p:nvPicPr>
        <p:blipFill>
          <a:blip r:embed="rId2"/>
          <a:srcRect l="0" t="-16633" r="0" b="-16633"/>
          <a:stretch/>
        </p:blipFill>
        <p:spPr>
          <a:xfrm>
            <a:off x="457200" y="4629240"/>
            <a:ext cx="365040" cy="365040"/>
          </a:xfrm>
          <a:prstGeom prst="rect">
            <a:avLst/>
          </a:prstGeom>
          <a:ln w="0">
            <a:noFill/>
          </a:ln>
        </p:spPr>
      </p:pic>
      <p:sp>
        <p:nvSpPr>
          <p:cNvPr id="136" name="PlaceHolder 1"/>
          <p:cNvSpPr>
            <a:spLocks noGrp="1"/>
          </p:cNvSpPr>
          <p:nvPr>
            <p:ph type="sldNum" idx="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7629184-3BAE-4324-8A72-6CE0F9B7200E}" type="slidenum">
              <a:rPr b="0" lang="en-US" sz="600" spc="-1" strike="noStrike">
                <a:solidFill>
                  <a:srgbClr val="d9d9d9"/>
                </a:solidFill>
                <a:latin typeface="Calibri"/>
              </a:rPr>
              <a:t>&lt;number&gt;</a:t>
            </a:fld>
            <a:endParaRPr b="0" lang="en-AU" sz="600" spc="-1" strike="noStrike">
              <a:latin typeface="Times New Roman"/>
            </a:endParaRPr>
          </a:p>
        </p:txBody>
      </p:sp>
      <p:sp>
        <p:nvSpPr>
          <p:cNvPr id="137"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3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ffffff"/>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ffffff"/>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ffffff"/>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ffffff"/>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ffffff"/>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ffffff"/>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Object3"/>
          <p:cNvSpPr/>
          <p:nvPr/>
        </p:nvSpPr>
        <p:spPr>
          <a:xfrm>
            <a:off x="914400" y="4629240"/>
            <a:ext cx="7771680" cy="22788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76" name="Object 4" descr="/Users/phillipball/Projects/Cisco/Netacad 3/netacad-vudu/src/pptx/assets/Cisco_logo_sm.png"/>
          <p:cNvPicPr/>
          <p:nvPr/>
        </p:nvPicPr>
        <p:blipFill>
          <a:blip r:embed="rId2"/>
          <a:stretch/>
        </p:blipFill>
        <p:spPr>
          <a:xfrm>
            <a:off x="457200" y="4629240"/>
            <a:ext cx="365040" cy="182160"/>
          </a:xfrm>
          <a:prstGeom prst="rect">
            <a:avLst/>
          </a:prstGeom>
          <a:ln w="0">
            <a:noFill/>
          </a:ln>
        </p:spPr>
      </p:pic>
      <p:sp>
        <p:nvSpPr>
          <p:cNvPr id="177" name="PlaceHolder 1"/>
          <p:cNvSpPr>
            <a:spLocks noGrp="1"/>
          </p:cNvSpPr>
          <p:nvPr>
            <p:ph type="sldNum" idx="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BC79C72-9316-45F1-9D9E-D30A04833642}" type="slidenum">
              <a:rPr b="0" lang="en-US" sz="600" spc="-1" strike="noStrike">
                <a:solidFill>
                  <a:srgbClr val="d9d9d9"/>
                </a:solidFill>
                <a:latin typeface="Calibri"/>
              </a:rPr>
              <a:t>&lt;number&gt;</a:t>
            </a:fld>
            <a:endParaRPr b="0" lang="en-AU" sz="600" spc="-1" strike="noStrike">
              <a:latin typeface="Times New Roman"/>
            </a:endParaRPr>
          </a:p>
        </p:txBody>
      </p:sp>
      <p:sp>
        <p:nvSpPr>
          <p:cNvPr id="17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7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6" name="Rectangle 7"/>
          <p:cNvSpPr/>
          <p:nvPr/>
        </p:nvSpPr>
        <p:spPr>
          <a:xfrm>
            <a:off x="8523000" y="4743360"/>
            <a:ext cx="203400" cy="153360"/>
          </a:xfrm>
          <a:prstGeom prst="rect">
            <a:avLst/>
          </a:prstGeom>
          <a:noFill/>
          <a:ln w="9525">
            <a:noFill/>
          </a:ln>
        </p:spPr>
        <p:style>
          <a:lnRef idx="0"/>
          <a:fillRef idx="0"/>
          <a:effectRef idx="0"/>
          <a:fontRef idx="minor"/>
        </p:style>
        <p:txBody>
          <a:bodyPr wrap="none" lIns="61560" rIns="61560" tIns="30960" bIns="30960" anchor="b">
            <a:spAutoFit/>
          </a:bodyPr>
          <a:p>
            <a:pPr algn="r">
              <a:lnSpc>
                <a:spcPct val="100000"/>
              </a:lnSpc>
              <a:buNone/>
            </a:pPr>
            <a:fld id="{27D38604-3A7E-451A-AB84-9C3D446F729E}" type="slidenum">
              <a:rPr b="0" lang="en-US" sz="600" spc="-1" strike="noStrike">
                <a:solidFill>
                  <a:srgbClr val="d9d9d9"/>
                </a:solidFill>
                <a:latin typeface="Arial"/>
                <a:ea typeface="DejaVu Sans"/>
              </a:rPr>
              <a:t>&lt;number&gt;</a:t>
            </a:fld>
            <a:endParaRPr b="0" lang="en-AU" sz="600" spc="-1" strike="noStrike">
              <a:latin typeface="Arial"/>
            </a:endParaRPr>
          </a:p>
        </p:txBody>
      </p:sp>
      <p:sp>
        <p:nvSpPr>
          <p:cNvPr id="217" name="Rectangle 4"/>
          <p:cNvSpPr/>
          <p:nvPr/>
        </p:nvSpPr>
        <p:spPr>
          <a:xfrm>
            <a:off x="5867640" y="4741920"/>
            <a:ext cx="2657160" cy="153360"/>
          </a:xfrm>
          <a:prstGeom prst="rect">
            <a:avLst/>
          </a:prstGeom>
          <a:noFill/>
          <a:ln w="9525">
            <a:noFill/>
          </a:ln>
        </p:spPr>
        <p:style>
          <a:lnRef idx="0"/>
          <a:fillRef idx="0"/>
          <a:effectRef idx="0"/>
          <a:fontRef idx="minor"/>
        </p:style>
        <p:txBody>
          <a:bodyPr lIns="61560" rIns="61560" tIns="30960" bIns="30960" anchor="b">
            <a:spAutoFit/>
          </a:bodyPr>
          <a:p>
            <a:pPr>
              <a:lnSpc>
                <a:spcPct val="100000"/>
              </a:lnSpc>
              <a:buNone/>
            </a:pPr>
            <a:r>
              <a:rPr b="0" lang="en-US" sz="600" spc="-1" strike="noStrike">
                <a:solidFill>
                  <a:srgbClr val="d9d9d9"/>
                </a:solidFill>
                <a:latin typeface="Arial"/>
                <a:ea typeface="DejaVu Sans"/>
              </a:rPr>
              <a:t>© 2021 Cisco and/or its affiliates. All rights reserved.   Cisco Confidential</a:t>
            </a:r>
            <a:endParaRPr b="0" lang="en-AU" sz="600" spc="-1" strike="noStrike">
              <a:latin typeface="Arial"/>
            </a:endParaRPr>
          </a:p>
        </p:txBody>
      </p:sp>
      <p:grpSp>
        <p:nvGrpSpPr>
          <p:cNvPr id="218" name="Group 4"/>
          <p:cNvGrpSpPr/>
          <p:nvPr/>
        </p:nvGrpSpPr>
        <p:grpSpPr>
          <a:xfrm>
            <a:off x="507960" y="4715280"/>
            <a:ext cx="339480" cy="180000"/>
            <a:chOff x="507960" y="4715280"/>
            <a:chExt cx="339480" cy="180000"/>
          </a:xfrm>
        </p:grpSpPr>
        <p:sp>
          <p:nvSpPr>
            <p:cNvPr id="219" name="Rectangle 5"/>
            <p:cNvSpPr/>
            <p:nvPr/>
          </p:nvSpPr>
          <p:spPr>
            <a:xfrm>
              <a:off x="604440" y="4835160"/>
              <a:ext cx="14040" cy="59040"/>
            </a:xfrm>
            <a:prstGeom prst="rect">
              <a:avLst/>
            </a:prstGeom>
            <a:solidFill>
              <a:schemeClr val="accent5"/>
            </a:solidFill>
            <a:ln w="0">
              <a:noFill/>
            </a:ln>
          </p:spPr>
          <p:style>
            <a:lnRef idx="0"/>
            <a:fillRef idx="0"/>
            <a:effectRef idx="0"/>
            <a:fontRef idx="minor"/>
          </p:style>
        </p:sp>
        <p:sp>
          <p:nvSpPr>
            <p:cNvPr id="220" name="Freeform 6"/>
            <p:cNvSpPr/>
            <p:nvPr/>
          </p:nvSpPr>
          <p:spPr>
            <a:xfrm>
              <a:off x="694440" y="4834440"/>
              <a:ext cx="43920" cy="60840"/>
            </a:xfrm>
            <a:custGeom>
              <a:avLst/>
              <a:gdLst/>
              <a:ah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221" name="Freeform 7"/>
            <p:cNvSpPr/>
            <p:nvPr/>
          </p:nvSpPr>
          <p:spPr>
            <a:xfrm>
              <a:off x="538560" y="4834440"/>
              <a:ext cx="44640" cy="60840"/>
            </a:xfrm>
            <a:custGeom>
              <a:avLst/>
              <a:gdLst/>
              <a:ah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222" name="Freeform 8"/>
            <p:cNvSpPr/>
            <p:nvPr/>
          </p:nvSpPr>
          <p:spPr>
            <a:xfrm>
              <a:off x="755280" y="4834440"/>
              <a:ext cx="60840" cy="60840"/>
            </a:xfrm>
            <a:custGeom>
              <a:avLst/>
              <a:gdLst/>
              <a:ah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fillRef idx="0"/>
            <a:effectRef idx="0"/>
            <a:fontRef idx="minor"/>
          </p:style>
        </p:sp>
        <p:sp>
          <p:nvSpPr>
            <p:cNvPr id="223" name="Freeform 9"/>
            <p:cNvSpPr/>
            <p:nvPr/>
          </p:nvSpPr>
          <p:spPr>
            <a:xfrm>
              <a:off x="639000" y="4834440"/>
              <a:ext cx="39960" cy="60840"/>
            </a:xfrm>
            <a:custGeom>
              <a:avLst/>
              <a:gdLst/>
              <a:ah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fillRef idx="0"/>
            <a:effectRef idx="0"/>
            <a:fontRef idx="minor"/>
          </p:style>
        </p:sp>
        <p:sp>
          <p:nvSpPr>
            <p:cNvPr id="224" name="Freeform 10"/>
            <p:cNvSpPr/>
            <p:nvPr/>
          </p:nvSpPr>
          <p:spPr>
            <a:xfrm>
              <a:off x="50796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225" name="Freeform 11"/>
            <p:cNvSpPr/>
            <p:nvPr/>
          </p:nvSpPr>
          <p:spPr>
            <a:xfrm>
              <a:off x="54864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26" name="Freeform 12"/>
            <p:cNvSpPr/>
            <p:nvPr/>
          </p:nvSpPr>
          <p:spPr>
            <a:xfrm>
              <a:off x="589320" y="4715280"/>
              <a:ext cx="14040" cy="93600"/>
            </a:xfrm>
            <a:custGeom>
              <a:avLst/>
              <a:gdLst/>
              <a:ah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227" name="Freeform 13"/>
            <p:cNvSpPr/>
            <p:nvPr/>
          </p:nvSpPr>
          <p:spPr>
            <a:xfrm>
              <a:off x="63000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28" name="Freeform 14"/>
            <p:cNvSpPr/>
            <p:nvPr/>
          </p:nvSpPr>
          <p:spPr>
            <a:xfrm>
              <a:off x="67068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229" name="Freeform 15"/>
            <p:cNvSpPr/>
            <p:nvPr/>
          </p:nvSpPr>
          <p:spPr>
            <a:xfrm>
              <a:off x="71136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30" name="Freeform 16"/>
            <p:cNvSpPr/>
            <p:nvPr/>
          </p:nvSpPr>
          <p:spPr>
            <a:xfrm>
              <a:off x="752040" y="4715280"/>
              <a:ext cx="14040" cy="93600"/>
            </a:xfrm>
            <a:custGeom>
              <a:avLst/>
              <a:gdLst/>
              <a:ah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231" name="Freeform 17"/>
            <p:cNvSpPr/>
            <p:nvPr/>
          </p:nvSpPr>
          <p:spPr>
            <a:xfrm>
              <a:off x="79272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32" name="Freeform 18"/>
            <p:cNvSpPr/>
            <p:nvPr/>
          </p:nvSpPr>
          <p:spPr>
            <a:xfrm>
              <a:off x="833400" y="4763880"/>
              <a:ext cx="14040" cy="29880"/>
            </a:xfrm>
            <a:custGeom>
              <a:avLst/>
              <a:gdLst/>
              <a:ah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grpSp>
      <p:sp>
        <p:nvSpPr>
          <p:cNvPr id="233" name="PlaceHolder 1"/>
          <p:cNvSpPr>
            <a:spLocks noGrp="1"/>
          </p:cNvSpPr>
          <p:nvPr>
            <p:ph type="sldNum" idx="4"/>
          </p:nvPr>
        </p:nvSpPr>
        <p:spPr>
          <a:xfrm>
            <a:off x="8473320" y="4954320"/>
            <a:ext cx="676080" cy="188640"/>
          </a:xfrm>
          <a:prstGeom prst="rect">
            <a:avLst/>
          </a:prstGeom>
          <a:noFill/>
          <a:ln w="0">
            <a:noFill/>
          </a:ln>
        </p:spPr>
        <p:txBody>
          <a:bodyPr lIns="90000" rIns="90000" tIns="45000" bIns="45000" anchor="ctr">
            <a:noAutofit/>
          </a:bodyPr>
          <a:lstStyle>
            <a:lvl1pPr algn="r">
              <a:lnSpc>
                <a:spcPct val="100000"/>
              </a:lnSpc>
              <a:buNone/>
              <a:defRPr b="0" lang="en-US" sz="520" spc="-1" strike="noStrike">
                <a:solidFill>
                  <a:srgbClr val="595959"/>
                </a:solidFill>
                <a:latin typeface="Arial"/>
              </a:defRPr>
            </a:lvl1pPr>
          </a:lstStyle>
          <a:p>
            <a:pPr algn="r">
              <a:lnSpc>
                <a:spcPct val="100000"/>
              </a:lnSpc>
              <a:buNone/>
            </a:pPr>
            <a:fld id="{DDE88838-68E1-4AA8-99DA-D7FBF47B96F8}" type="slidenum">
              <a:rPr b="0" lang="en-US" sz="520" spc="-1" strike="noStrike">
                <a:solidFill>
                  <a:srgbClr val="595959"/>
                </a:solidFill>
                <a:latin typeface="Arial"/>
              </a:rPr>
              <a:t>&lt;number&gt;</a:t>
            </a:fld>
            <a:endParaRPr b="0" lang="en-AU" sz="520" spc="-1" strike="noStrike">
              <a:latin typeface="Times New Roman"/>
            </a:endParaRPr>
          </a:p>
        </p:txBody>
      </p:sp>
      <p:sp>
        <p:nvSpPr>
          <p:cNvPr id="234"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23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49.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9.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49.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0.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p:nvPr>
        </p:nvSpPr>
        <p:spPr>
          <a:xfrm>
            <a:off x="457200" y="1542960"/>
            <a:ext cx="6400080" cy="1828080"/>
          </a:xfrm>
          <a:prstGeom prst="rect">
            <a:avLst/>
          </a:prstGeom>
          <a:noFill/>
          <a:ln w="0">
            <a:noFill/>
          </a:ln>
        </p:spPr>
        <p:txBody>
          <a:bodyPr lIns="90000" rIns="90000" tIns="45000" bIns="45000" anchor="t">
            <a:noAutofit/>
          </a:bodyPr>
          <a:p>
            <a:pPr>
              <a:lnSpc>
                <a:spcPct val="100000"/>
              </a:lnSpc>
              <a:spcBef>
                <a:spcPts val="720"/>
              </a:spcBef>
              <a:buNone/>
              <a:tabLst>
                <a:tab algn="l" pos="0"/>
              </a:tabLst>
            </a:pPr>
            <a:r>
              <a:rPr b="0" lang="en-US" sz="3600" spc="-1" strike="noStrike">
                <a:solidFill>
                  <a:srgbClr val="afe8fb"/>
                </a:solidFill>
                <a:latin typeface="Arial"/>
                <a:ea typeface="Arial"/>
              </a:rPr>
              <a:t> </a:t>
            </a:r>
            <a:r>
              <a:rPr b="0" lang="en-US" sz="3600" spc="-1" strike="noStrike">
                <a:solidFill>
                  <a:srgbClr val="afe8fb"/>
                </a:solidFill>
                <a:latin typeface="Arial"/>
                <a:ea typeface="Arial"/>
              </a:rPr>
              <a:t>Securing Networks</a:t>
            </a:r>
            <a:endParaRPr b="0" lang="en-AU" sz="3600" spc="-1" strike="noStrike">
              <a:latin typeface="Arial"/>
            </a:endParaRPr>
          </a:p>
        </p:txBody>
      </p:sp>
      <p:sp>
        <p:nvSpPr>
          <p:cNvPr id="279" name="Object2"/>
          <p:cNvSpPr/>
          <p:nvPr/>
        </p:nvSpPr>
        <p:spPr>
          <a:xfrm>
            <a:off x="457200" y="3343320"/>
            <a:ext cx="3656880" cy="91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cee8c3"/>
                </a:solidFill>
                <a:latin typeface="Arial"/>
                <a:ea typeface="Arial"/>
              </a:rPr>
              <a:t>Instructor Materials</a:t>
            </a:r>
            <a:endParaRPr b="0" lang="en-AU" sz="2000" spc="-1" strike="noStrike">
              <a:latin typeface="Arial"/>
            </a:endParaRPr>
          </a:p>
        </p:txBody>
      </p:sp>
      <p:sp>
        <p:nvSpPr>
          <p:cNvPr id="280"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1.2 Network Topology Overview</a:t>
            </a:r>
            <a:endParaRPr b="0" lang="en-AU" sz="4600" spc="-1" strike="noStrike">
              <a:latin typeface="Arial"/>
            </a:endParaRPr>
          </a:p>
        </p:txBody>
      </p:sp>
      <p:sp>
        <p:nvSpPr>
          <p:cNvPr id="314" name="PlaceHolder 2"/>
          <p:cNvSpPr>
            <a:spLocks noGrp="1"/>
          </p:cNvSpPr>
          <p:nvPr>
            <p:ph type="sldNum" idx="1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A391674-9350-44AF-968F-73E61468385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Topology Overview</a:t>
            </a:r>
            <a:endParaRPr b="0" lang="en-AU" sz="1600" spc="-1" strike="noStrike">
              <a:latin typeface="Arial"/>
            </a:endParaRPr>
          </a:p>
        </p:txBody>
      </p:sp>
      <p:sp>
        <p:nvSpPr>
          <p:cNvPr id="31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Campus Area Networks</a:t>
            </a:r>
            <a:endParaRPr b="0" lang="en-AU" sz="2200" spc="-1" strike="noStrike">
              <a:latin typeface="Arial"/>
            </a:endParaRPr>
          </a:p>
        </p:txBody>
      </p:sp>
      <p:graphicFrame>
        <p:nvGraphicFramePr>
          <p:cNvPr id="317" name="Table 15"/>
          <p:cNvGraphicFramePr/>
          <p:nvPr/>
        </p:nvGraphicFramePr>
        <p:xfrm>
          <a:off x="91440" y="656640"/>
          <a:ext cx="8960400" cy="0"/>
        </p:xfrm>
        <a:graphic>
          <a:graphicData uri="http://schemas.openxmlformats.org/drawingml/2006/table">
            <a:tbl>
              <a:tblPr/>
              <a:tblGrid>
                <a:gridCol w="1384920"/>
                <a:gridCol w="7575840"/>
              </a:tblGrid>
              <a:tr h="0">
                <a:tc>
                  <a:txBody>
                    <a:bodyPr lIns="37800" rIns="37800" anchor="t">
                      <a:noAutofit/>
                    </a:bodyPr>
                    <a:p>
                      <a:pPr>
                        <a:lnSpc>
                          <a:spcPct val="100000"/>
                        </a:lnSpc>
                        <a:buNone/>
                      </a:pPr>
                      <a:r>
                        <a:rPr b="0" lang="en-US" sz="1200" spc="-1" strike="noStrike">
                          <a:solidFill>
                            <a:srgbClr val="ffffff"/>
                          </a:solidFill>
                          <a:latin typeface="Calibri"/>
                        </a:rPr>
                        <a:t>Term</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Definition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VPN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The Cisco ISR is secured. It protects data in motion that is flowing from the CAN to the outside world by establishing Virtual Private Networks (VPNs). VPNs ensure data confidentiality and integrity from authenticated sources.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ASA Firewall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c>
                  <a:txBody>
                    <a:bodyPr lIns="37800" rIns="37800" anchor="t">
                      <a:noAutofit/>
                    </a:bodyPr>
                    <a:p>
                      <a:pPr>
                        <a:lnSpc>
                          <a:spcPct val="100000"/>
                        </a:lnSpc>
                        <a:buNone/>
                      </a:pPr>
                      <a:r>
                        <a:rPr b="0" lang="en-US" sz="1200" spc="-1" strike="noStrike">
                          <a:solidFill>
                            <a:srgbClr val="58585b"/>
                          </a:solidFill>
                          <a:latin typeface="Calibri"/>
                        </a:rPr>
                        <a:t>A Cisco Adaptive Security Appliance (ASA) firewall performs stateful packet filtering to filter return traffic from the outside network into the campus network.</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r>
              <a:tr h="0">
                <a:tc>
                  <a:txBody>
                    <a:bodyPr lIns="37800" rIns="37800" anchor="t">
                      <a:noAutofit/>
                    </a:bodyPr>
                    <a:p>
                      <a:pPr>
                        <a:lnSpc>
                          <a:spcPct val="100000"/>
                        </a:lnSpc>
                        <a:buNone/>
                      </a:pPr>
                      <a:r>
                        <a:rPr b="0" lang="en-US" sz="1200" spc="-1" strike="noStrike">
                          <a:solidFill>
                            <a:srgbClr val="58585b"/>
                          </a:solidFill>
                          <a:latin typeface="Calibri"/>
                        </a:rPr>
                        <a:t>IPS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A Cisco Intrusion Prevention System (IPS) device continuously monitors incoming and outgoing network traffic for malicious activity. It logs information about the activity and attempts to block and report it.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Layer 3 Switches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c>
                  <a:txBody>
                    <a:bodyPr lIns="37800" rIns="37800" anchor="t">
                      <a:noAutofit/>
                    </a:bodyPr>
                    <a:p>
                      <a:pPr>
                        <a:lnSpc>
                          <a:spcPct val="100000"/>
                        </a:lnSpc>
                        <a:buNone/>
                      </a:pPr>
                      <a:r>
                        <a:rPr b="0" lang="en-US" sz="1200" spc="-1" strike="noStrike">
                          <a:solidFill>
                            <a:srgbClr val="58585b"/>
                          </a:solidFill>
                          <a:latin typeface="Calibri"/>
                        </a:rPr>
                        <a:t>These distribution layer switches are secured and provide secure redundant trunk connections to the Layer 2 switches. Several different security features can be implemented, such as ACLs, DHCP snooping, Dynamic ARP Inspection (DAI), and IP source guard.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r>
              <a:tr h="0">
                <a:tc>
                  <a:txBody>
                    <a:bodyPr lIns="37800" rIns="37800" anchor="t">
                      <a:noAutofit/>
                    </a:bodyPr>
                    <a:p>
                      <a:pPr>
                        <a:lnSpc>
                          <a:spcPct val="100000"/>
                        </a:lnSpc>
                        <a:buNone/>
                      </a:pPr>
                      <a:r>
                        <a:rPr b="0" lang="en-US" sz="1200" spc="-1" strike="noStrike">
                          <a:solidFill>
                            <a:srgbClr val="58585b"/>
                          </a:solidFill>
                          <a:latin typeface="Calibri"/>
                        </a:rPr>
                        <a:t>Layer 2 Switches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These access layer switches are secured and connect user-facing ports to the network. Several different security features can be implemented, such as port security, DHCP snooping, and 802.1X user authentication.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ESA/WSA</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c>
                  <a:txBody>
                    <a:bodyPr lIns="37800" rIns="37800" anchor="t">
                      <a:noAutofit/>
                    </a:bodyPr>
                    <a:p>
                      <a:pPr>
                        <a:lnSpc>
                          <a:spcPct val="100000"/>
                        </a:lnSpc>
                        <a:buNone/>
                      </a:pPr>
                      <a:r>
                        <a:rPr b="0" lang="en-US" sz="1200" spc="-1" strike="noStrike">
                          <a:solidFill>
                            <a:srgbClr val="58585b"/>
                          </a:solidFill>
                          <a:latin typeface="Calibri"/>
                        </a:rPr>
                        <a:t>A Cisco Email Security Appliance (ESA) and Web Security Appliance (WSA) provide advanced threat defense, application visibility and control, reporting, and secure mobility to secure and control email and web traffic.</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r>
              <a:tr h="0">
                <a:tc>
                  <a:txBody>
                    <a:bodyPr lIns="37800" rIns="37800" anchor="t">
                      <a:noAutofit/>
                    </a:bodyPr>
                    <a:p>
                      <a:pPr>
                        <a:lnSpc>
                          <a:spcPct val="100000"/>
                        </a:lnSpc>
                        <a:buNone/>
                      </a:pPr>
                      <a:r>
                        <a:rPr b="0" lang="en-US" sz="1200" spc="-1" strike="noStrike">
                          <a:solidFill>
                            <a:srgbClr val="58585b"/>
                          </a:solidFill>
                          <a:latin typeface="Calibri"/>
                        </a:rPr>
                        <a:t>AAA Server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An authentication, authorization, and accounting (AAA) server authenticates users, authorizes what they are allowed to do, and tracks what they are doing.</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Hosts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c>
                  <a:txBody>
                    <a:bodyPr lIns="37800" rIns="37800" anchor="t">
                      <a:noAutofit/>
                    </a:bodyPr>
                    <a:p>
                      <a:pPr>
                        <a:lnSpc>
                          <a:spcPct val="100000"/>
                        </a:lnSpc>
                        <a:buNone/>
                      </a:pPr>
                      <a:r>
                        <a:rPr b="0" lang="en-US" sz="1200" spc="-1" strike="noStrike">
                          <a:solidFill>
                            <a:srgbClr val="58585b"/>
                          </a:solidFill>
                          <a:latin typeface="Calibri"/>
                        </a:rPr>
                        <a:t>End points are secured using various features including antivirus and antimalware software, Host Intrusion Protection System features, and 802.1X authentication features.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r>
            </a:tbl>
          </a:graphicData>
        </a:graphic>
      </p:graphicFrame>
      <p:sp>
        <p:nvSpPr>
          <p:cNvPr id="318" name="PlaceHolder 3"/>
          <p:cNvSpPr>
            <a:spLocks noGrp="1"/>
          </p:cNvSpPr>
          <p:nvPr>
            <p:ph type="sldNum" idx="1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CB279E9-F376-49A3-85BB-E394F280F6E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Topology Overview</a:t>
            </a:r>
            <a:endParaRPr b="0" lang="en-AU" sz="1600" spc="-1" strike="noStrike">
              <a:latin typeface="Arial"/>
            </a:endParaRPr>
          </a:p>
        </p:txBody>
      </p:sp>
      <p:sp>
        <p:nvSpPr>
          <p:cNvPr id="32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Small Office and Home Office Networks</a:t>
            </a:r>
            <a:endParaRPr b="0" lang="en-AU" sz="2200" spc="-1" strike="noStrike">
              <a:latin typeface="Arial"/>
            </a:endParaRPr>
          </a:p>
        </p:txBody>
      </p:sp>
      <p:sp>
        <p:nvSpPr>
          <p:cNvPr id="321" name="Object4"/>
          <p:cNvSpPr/>
          <p:nvPr/>
        </p:nvSpPr>
        <p:spPr>
          <a:xfrm>
            <a:off x="127440" y="914400"/>
            <a:ext cx="38854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The figure displays a sample SOHO secured with a consumer-grade wireless router which provides integrated firewall features and secure wireless connections. The Layer 2 Switch is an access layer switch that is hardened with various security measures. It connects user-facing ports that use port security to the SOHO network. Wireless hosts connect to the wireless network using WPA2 data encryption technology. Hosts typically have antivirus and antimalware software installed. Combined, these security measures provide comprehensive defense at different layers of the network.</a:t>
            </a:r>
            <a:endParaRPr b="0" lang="en-AU" sz="1400" spc="-1" strike="noStrike">
              <a:latin typeface="Arial"/>
            </a:endParaRPr>
          </a:p>
        </p:txBody>
      </p:sp>
      <p:pic>
        <p:nvPicPr>
          <p:cNvPr id="322" name="Picture 3" descr=""/>
          <p:cNvPicPr/>
          <p:nvPr/>
        </p:nvPicPr>
        <p:blipFill>
          <a:blip r:embed="rId1"/>
          <a:stretch/>
        </p:blipFill>
        <p:spPr>
          <a:xfrm>
            <a:off x="4470840" y="914400"/>
            <a:ext cx="4215240" cy="3127320"/>
          </a:xfrm>
          <a:prstGeom prst="rect">
            <a:avLst/>
          </a:prstGeom>
          <a:ln w="0">
            <a:noFill/>
          </a:ln>
        </p:spPr>
      </p:pic>
      <p:sp>
        <p:nvSpPr>
          <p:cNvPr id="323" name="PlaceHolder 3"/>
          <p:cNvSpPr>
            <a:spLocks noGrp="1"/>
          </p:cNvSpPr>
          <p:nvPr>
            <p:ph type="sldNum" idx="1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A1819E1-EB9E-42C4-873E-4F8AFEE5CFD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Topology Overview</a:t>
            </a:r>
            <a:endParaRPr b="0" lang="en-AU" sz="1600" spc="-1" strike="noStrike">
              <a:latin typeface="Arial"/>
            </a:endParaRPr>
          </a:p>
        </p:txBody>
      </p:sp>
      <p:sp>
        <p:nvSpPr>
          <p:cNvPr id="32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Wide Area Networks</a:t>
            </a:r>
            <a:endParaRPr b="0" lang="en-AU" sz="2200" spc="-1" strike="noStrike">
              <a:latin typeface="Arial"/>
            </a:endParaRPr>
          </a:p>
        </p:txBody>
      </p:sp>
      <p:sp>
        <p:nvSpPr>
          <p:cNvPr id="326" name="Object4"/>
          <p:cNvSpPr/>
          <p:nvPr/>
        </p:nvSpPr>
        <p:spPr>
          <a:xfrm>
            <a:off x="95400" y="750600"/>
            <a:ext cx="32662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Wide Area Networks (WANs) span a wide geographical area, often over the public internet. Organizations must ensure secure transport for the data in motion as it travels between sites over the public network. Network security professionals must use secure devices on the edge of the network. In the figure, the main site is protected by an Adaptive Security Appliance (ASA), which provides stateful firewall features and establishes secure Virtual Private Network (VPN) tunnels to various destinations. </a:t>
            </a:r>
            <a:endParaRPr b="0" lang="en-AU" sz="1400" spc="-1" strike="noStrike">
              <a:latin typeface="Arial"/>
            </a:endParaRPr>
          </a:p>
        </p:txBody>
      </p:sp>
      <p:pic>
        <p:nvPicPr>
          <p:cNvPr id="327" name="Picture 3" descr=""/>
          <p:cNvPicPr/>
          <p:nvPr/>
        </p:nvPicPr>
        <p:blipFill>
          <a:blip r:embed="rId1"/>
          <a:stretch/>
        </p:blipFill>
        <p:spPr>
          <a:xfrm>
            <a:off x="4122000" y="731520"/>
            <a:ext cx="4792680" cy="3168000"/>
          </a:xfrm>
          <a:prstGeom prst="rect">
            <a:avLst/>
          </a:prstGeom>
          <a:ln w="0">
            <a:noFill/>
          </a:ln>
        </p:spPr>
      </p:pic>
      <p:sp>
        <p:nvSpPr>
          <p:cNvPr id="328" name="PlaceHolder 3"/>
          <p:cNvSpPr>
            <a:spLocks noGrp="1"/>
          </p:cNvSpPr>
          <p:nvPr>
            <p:ph type="sldNum" idx="1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D160705-F7A2-4038-B1AD-04D85B3AD91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Topology Overview</a:t>
            </a:r>
            <a:endParaRPr b="0" lang="en-AU" sz="1600" spc="-1" strike="noStrike">
              <a:latin typeface="Arial"/>
            </a:endParaRPr>
          </a:p>
        </p:txBody>
      </p:sp>
      <p:sp>
        <p:nvSpPr>
          <p:cNvPr id="33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Data Center Networks</a:t>
            </a:r>
            <a:endParaRPr b="0" lang="en-AU" sz="2200" spc="-1" strike="noStrike">
              <a:latin typeface="Arial"/>
            </a:endParaRPr>
          </a:p>
        </p:txBody>
      </p:sp>
      <p:sp>
        <p:nvSpPr>
          <p:cNvPr id="331" name="Object4"/>
          <p:cNvSpPr/>
          <p:nvPr/>
        </p:nvSpPr>
        <p:spPr>
          <a:xfrm>
            <a:off x="324000" y="75996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Data center networks are typically housed in an off-site facility to store sensitive or proprietary data. These sites are connected to corporate sites using VPN technology with ASA devices and integrated data center switches. Because they store such vast quantities of sensitive, business-critical information, physical security is critical to their operation. Physical security not only protects access to the facility but also protects people and equipment. For example, fire alarms, sprinklers, seismically-braced server racks, redundant heating, ventilation, and air conditioning (HVAC), and UPS systems are in place to protect people, equipment, and data.</a:t>
            </a:r>
            <a:endParaRPr b="0" lang="en-AU" sz="1400" spc="-1" strike="noStrike">
              <a:latin typeface="Arial"/>
            </a:endParaRPr>
          </a:p>
          <a:p>
            <a:pPr>
              <a:lnSpc>
                <a:spcPts val="2001"/>
              </a:lnSpc>
              <a:buNone/>
            </a:pPr>
            <a:endParaRPr b="0" lang="en-AU" sz="1400" spc="-1" strike="noStrike">
              <a:latin typeface="Arial"/>
            </a:endParaRPr>
          </a:p>
          <a:p>
            <a:pPr>
              <a:lnSpc>
                <a:spcPts val="2001"/>
              </a:lnSpc>
              <a:buNone/>
            </a:pPr>
            <a:r>
              <a:rPr b="0" lang="en-US" sz="1400" spc="-1" strike="noStrike">
                <a:solidFill>
                  <a:srgbClr val="000000"/>
                </a:solidFill>
                <a:latin typeface="Arial"/>
                <a:ea typeface="Arial"/>
              </a:rPr>
              <a:t>Data center physical security can be divided into two areas:</a:t>
            </a:r>
            <a:endParaRPr b="0" lang="en-AU" sz="1400" spc="-1" strike="noStrike">
              <a:latin typeface="Arial"/>
            </a:endParaRPr>
          </a:p>
          <a:p>
            <a:pPr>
              <a:lnSpc>
                <a:spcPts val="2001"/>
              </a:lnSpc>
              <a:buNone/>
            </a:pPr>
            <a:endParaRPr b="0" lang="en-AU" sz="1400" spc="-1" strike="noStrike">
              <a:latin typeface="Arial"/>
            </a:endParaRPr>
          </a:p>
          <a:p>
            <a:pPr marL="285840" indent="-285840">
              <a:lnSpc>
                <a:spcPts val="2001"/>
              </a:lnSpc>
              <a:buClr>
                <a:srgbClr val="000000"/>
              </a:buClr>
              <a:buFont typeface="Arial"/>
              <a:buChar char="•"/>
            </a:pPr>
            <a:r>
              <a:rPr b="1" lang="en-US" sz="1400" spc="-1" strike="noStrike">
                <a:solidFill>
                  <a:srgbClr val="000000"/>
                </a:solidFill>
                <a:latin typeface="Arial"/>
                <a:ea typeface="Arial"/>
              </a:rPr>
              <a:t>Outside perimeter security</a:t>
            </a:r>
            <a:r>
              <a:rPr b="0" lang="en-US" sz="1400" spc="-1" strike="noStrike">
                <a:solidFill>
                  <a:srgbClr val="000000"/>
                </a:solidFill>
                <a:latin typeface="Arial"/>
                <a:ea typeface="Arial"/>
              </a:rPr>
              <a:t> - This can include on-premise security officers, fences, gates, continuous video surveillance, and security breach alarms.</a:t>
            </a:r>
            <a:endParaRPr b="0" lang="en-AU" sz="1400" spc="-1" strike="noStrike">
              <a:latin typeface="Arial"/>
            </a:endParaRPr>
          </a:p>
          <a:p>
            <a:pPr marL="285840" indent="-285840">
              <a:lnSpc>
                <a:spcPts val="2001"/>
              </a:lnSpc>
              <a:buClr>
                <a:srgbClr val="000000"/>
              </a:buClr>
              <a:buFont typeface="Arial"/>
              <a:buChar char="•"/>
            </a:pPr>
            <a:r>
              <a:rPr b="1" lang="en-US" sz="1400" spc="-1" strike="noStrike">
                <a:solidFill>
                  <a:srgbClr val="000000"/>
                </a:solidFill>
                <a:latin typeface="Arial"/>
                <a:ea typeface="Arial"/>
              </a:rPr>
              <a:t>Inside perimeter security </a:t>
            </a:r>
            <a:r>
              <a:rPr b="0" lang="en-US" sz="1400" spc="-1" strike="noStrike">
                <a:solidFill>
                  <a:srgbClr val="000000"/>
                </a:solidFill>
                <a:latin typeface="Arial"/>
                <a:ea typeface="Arial"/>
              </a:rPr>
              <a:t>- This can include continuous video surveillance, electronic motion detectors, security traps, and biometric access and exit sensors.</a:t>
            </a:r>
            <a:endParaRPr b="0" lang="en-AU" sz="1400" spc="-1" strike="noStrike">
              <a:latin typeface="Arial"/>
            </a:endParaRPr>
          </a:p>
        </p:txBody>
      </p:sp>
      <p:sp>
        <p:nvSpPr>
          <p:cNvPr id="332" name="PlaceHolder 3"/>
          <p:cNvSpPr>
            <a:spLocks noGrp="1"/>
          </p:cNvSpPr>
          <p:nvPr>
            <p:ph type="sldNum" idx="1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EF2CF89-700E-4263-B5A7-B77C481C09E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Topology Overview</a:t>
            </a:r>
            <a:endParaRPr b="0" lang="en-AU" sz="1600" spc="-1" strike="noStrike">
              <a:latin typeface="Arial"/>
            </a:endParaRPr>
          </a:p>
        </p:txBody>
      </p:sp>
      <p:sp>
        <p:nvSpPr>
          <p:cNvPr id="33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Cloud Networks and Virtualization</a:t>
            </a:r>
            <a:endParaRPr b="0" lang="en-AU" sz="2200" spc="-1" strike="noStrike">
              <a:latin typeface="Arial"/>
            </a:endParaRPr>
          </a:p>
        </p:txBody>
      </p:sp>
      <p:sp>
        <p:nvSpPr>
          <p:cNvPr id="335" name="Object4"/>
          <p:cNvSpPr/>
          <p:nvPr/>
        </p:nvSpPr>
        <p:spPr>
          <a:xfrm>
            <a:off x="0" y="708840"/>
            <a:ext cx="876240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The terms “cloud computing” and “virtualization” are often used interchangeably; however, they mean different things. Virtualization is the foundation of cloud computing. Without it, cloud computing, as it is most-widely implemented, would not be possible. Cloud computing separates the application from the hardware. Virtualization separates the operating system from the hardware. The cloud network consists of physical and virtual servers usually found in data centers. Data centers are increasingly using virtual machines (VM) to provide server services to their clients. This allows for multiple operating systems to exist on a single hardware platform. VMs are prone to specific targeted attacks:</a:t>
            </a:r>
            <a:endParaRPr b="0" lang="en-AU" sz="1400" spc="-1" strike="noStrike">
              <a:latin typeface="Arial"/>
            </a:endParaRPr>
          </a:p>
          <a:p>
            <a:pPr>
              <a:lnSpc>
                <a:spcPts val="2001"/>
              </a:lnSpc>
              <a:buNone/>
            </a:pPr>
            <a:endParaRPr b="0" lang="en-AU" sz="1400" spc="-1" strike="noStrike">
              <a:latin typeface="Arial"/>
            </a:endParaRPr>
          </a:p>
          <a:p>
            <a:pPr marL="285840" indent="-285840">
              <a:lnSpc>
                <a:spcPts val="2001"/>
              </a:lnSpc>
              <a:buClr>
                <a:srgbClr val="000000"/>
              </a:buClr>
              <a:buFont typeface="Arial"/>
              <a:buChar char="•"/>
            </a:pPr>
            <a:r>
              <a:rPr b="1" lang="en-US" sz="1400" spc="-1" strike="noStrike">
                <a:solidFill>
                  <a:srgbClr val="000000"/>
                </a:solidFill>
                <a:latin typeface="Arial"/>
                <a:ea typeface="Arial"/>
              </a:rPr>
              <a:t>Hyperjacking</a:t>
            </a:r>
            <a:r>
              <a:rPr b="0" lang="en-US" sz="1400" spc="-1" strike="noStrike">
                <a:solidFill>
                  <a:srgbClr val="000000"/>
                </a:solidFill>
                <a:latin typeface="Arial"/>
                <a:ea typeface="Arial"/>
              </a:rPr>
              <a:t> -An attacker could hijack a VM hypervisor (VM controlling software) and then use it as a launch point to attack other devices on the data center network.</a:t>
            </a:r>
            <a:endParaRPr b="0" lang="en-AU" sz="1400" spc="-1" strike="noStrike">
              <a:latin typeface="Arial"/>
            </a:endParaRPr>
          </a:p>
          <a:p>
            <a:pPr marL="285840" indent="-285840">
              <a:lnSpc>
                <a:spcPts val="2001"/>
              </a:lnSpc>
              <a:buClr>
                <a:srgbClr val="000000"/>
              </a:buClr>
              <a:buFont typeface="Arial"/>
              <a:buChar char="•"/>
            </a:pPr>
            <a:r>
              <a:rPr b="1" lang="en-US" sz="1400" spc="-1" strike="noStrike">
                <a:solidFill>
                  <a:srgbClr val="000000"/>
                </a:solidFill>
                <a:latin typeface="Arial"/>
                <a:ea typeface="Arial"/>
              </a:rPr>
              <a:t>Instant On Activation </a:t>
            </a:r>
            <a:r>
              <a:rPr b="0" lang="en-US" sz="1400" spc="-1" strike="noStrike">
                <a:solidFill>
                  <a:srgbClr val="000000"/>
                </a:solidFill>
                <a:latin typeface="Arial"/>
                <a:ea typeface="Arial"/>
              </a:rPr>
              <a:t>- When a VM that has not been used for a period of time is brought online, it may have outdated security policies that deviate from the baseline security and can introduce security vulnerabilities.</a:t>
            </a:r>
            <a:endParaRPr b="0" lang="en-AU" sz="1400" spc="-1" strike="noStrike">
              <a:latin typeface="Arial"/>
            </a:endParaRPr>
          </a:p>
          <a:p>
            <a:pPr marL="285840" indent="-285840">
              <a:lnSpc>
                <a:spcPts val="2001"/>
              </a:lnSpc>
              <a:buClr>
                <a:srgbClr val="000000"/>
              </a:buClr>
              <a:buFont typeface="Arial"/>
              <a:buChar char="•"/>
            </a:pPr>
            <a:r>
              <a:rPr b="1" lang="en-US" sz="1400" spc="-1" strike="noStrike">
                <a:solidFill>
                  <a:srgbClr val="000000"/>
                </a:solidFill>
                <a:latin typeface="Arial"/>
                <a:ea typeface="Arial"/>
              </a:rPr>
              <a:t>Antivirus Storms </a:t>
            </a:r>
            <a:r>
              <a:rPr b="0" lang="en-US" sz="1400" spc="-1" strike="noStrike">
                <a:solidFill>
                  <a:srgbClr val="000000"/>
                </a:solidFill>
                <a:latin typeface="Arial"/>
                <a:ea typeface="Arial"/>
              </a:rPr>
              <a:t>- This happens when all VMs attempt to download antivirus data files at the same time.</a:t>
            </a:r>
            <a:endParaRPr b="0" lang="en-AU" sz="1400" spc="-1" strike="noStrike">
              <a:latin typeface="Arial"/>
            </a:endParaRPr>
          </a:p>
          <a:p>
            <a:pPr>
              <a:lnSpc>
                <a:spcPts val="2001"/>
              </a:lnSpc>
              <a:buNone/>
            </a:pPr>
            <a:endParaRPr b="0" lang="en-AU" sz="1400" spc="-1" strike="noStrike">
              <a:latin typeface="Arial"/>
            </a:endParaRPr>
          </a:p>
        </p:txBody>
      </p:sp>
      <p:sp>
        <p:nvSpPr>
          <p:cNvPr id="336" name="PlaceHolder 3"/>
          <p:cNvSpPr>
            <a:spLocks noGrp="1"/>
          </p:cNvSpPr>
          <p:nvPr>
            <p:ph type="sldNum" idx="1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BE177FA-5DDA-4659-9634-031B9659866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Topology Overview</a:t>
            </a:r>
            <a:endParaRPr b="0" lang="en-AU" sz="1600" spc="-1" strike="noStrike">
              <a:latin typeface="Arial"/>
            </a:endParaRPr>
          </a:p>
        </p:txBody>
      </p:sp>
      <p:sp>
        <p:nvSpPr>
          <p:cNvPr id="33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The Evolving Network Border</a:t>
            </a:r>
            <a:endParaRPr b="0" lang="en-AU" sz="2200" spc="-1" strike="noStrike">
              <a:latin typeface="Arial"/>
            </a:endParaRPr>
          </a:p>
        </p:txBody>
      </p:sp>
      <p:sp>
        <p:nvSpPr>
          <p:cNvPr id="339" name="Object4"/>
          <p:cNvSpPr/>
          <p:nvPr/>
        </p:nvSpPr>
        <p:spPr>
          <a:xfrm>
            <a:off x="0" y="750600"/>
            <a:ext cx="90766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300" spc="-1" strike="noStrike">
                <a:solidFill>
                  <a:srgbClr val="000000"/>
                </a:solidFill>
                <a:latin typeface="Arial"/>
                <a:ea typeface="Arial"/>
              </a:rPr>
              <a:t>Smartphones, tablets, etc., are becoming substitutes for the office PC that is behind a firewall. This trend is known as Bring Your Own Device (BYOD). To accommodate this, Cisco developed the Borderless Network. In a Borderless Network, access to resources can be initiated by users from many locations, on many types of end devices, using various connectivity methods.  Cisco devices support Mobile Device Management (MDM) features: </a:t>
            </a:r>
            <a:endParaRPr b="0" lang="en-AU" sz="1300" spc="-1" strike="noStrike">
              <a:latin typeface="Arial"/>
            </a:endParaRPr>
          </a:p>
          <a:p>
            <a:pPr marL="285840" indent="-285840">
              <a:lnSpc>
                <a:spcPts val="2001"/>
              </a:lnSpc>
              <a:buClr>
                <a:srgbClr val="000000"/>
              </a:buClr>
              <a:buFont typeface="Arial"/>
              <a:buChar char="•"/>
            </a:pPr>
            <a:r>
              <a:rPr b="1" lang="en-US" sz="1300" spc="-1" strike="noStrike">
                <a:solidFill>
                  <a:srgbClr val="000000"/>
                </a:solidFill>
                <a:latin typeface="Arial"/>
                <a:ea typeface="Arial"/>
              </a:rPr>
              <a:t>Data Encryption </a:t>
            </a:r>
            <a:r>
              <a:rPr b="0" lang="en-US" sz="1300" spc="-1" strike="noStrike">
                <a:solidFill>
                  <a:srgbClr val="000000"/>
                </a:solidFill>
                <a:latin typeface="Arial"/>
                <a:ea typeface="Arial"/>
              </a:rPr>
              <a:t>- MDM features can ensure that only devices that support data encryption and have it enabled can access the network and content.</a:t>
            </a:r>
            <a:endParaRPr b="0" lang="en-AU" sz="1300" spc="-1" strike="noStrike">
              <a:latin typeface="Arial"/>
            </a:endParaRPr>
          </a:p>
          <a:p>
            <a:pPr marL="285840" indent="-285840">
              <a:lnSpc>
                <a:spcPts val="2001"/>
              </a:lnSpc>
              <a:buClr>
                <a:srgbClr val="000000"/>
              </a:buClr>
              <a:buFont typeface="Arial"/>
              <a:buChar char="•"/>
            </a:pPr>
            <a:r>
              <a:rPr b="1" lang="en-US" sz="1300" spc="-1" strike="noStrike">
                <a:solidFill>
                  <a:srgbClr val="000000"/>
                </a:solidFill>
                <a:latin typeface="Arial"/>
                <a:ea typeface="Arial"/>
              </a:rPr>
              <a:t>PIN Enforcement </a:t>
            </a:r>
            <a:r>
              <a:rPr b="0" lang="en-US" sz="1300" spc="-1" strike="noStrike">
                <a:solidFill>
                  <a:srgbClr val="000000"/>
                </a:solidFill>
                <a:latin typeface="Arial"/>
                <a:ea typeface="Arial"/>
              </a:rPr>
              <a:t>- Enforcing a PIN lock is the first and most effective step in preventing unauthorized access to a device.</a:t>
            </a:r>
            <a:endParaRPr b="0" lang="en-AU" sz="1300" spc="-1" strike="noStrike">
              <a:latin typeface="Arial"/>
            </a:endParaRPr>
          </a:p>
          <a:p>
            <a:pPr marL="285840" indent="-285840">
              <a:lnSpc>
                <a:spcPts val="2001"/>
              </a:lnSpc>
              <a:buClr>
                <a:srgbClr val="000000"/>
              </a:buClr>
              <a:buFont typeface="Arial"/>
              <a:buChar char="•"/>
            </a:pPr>
            <a:r>
              <a:rPr b="1" lang="en-US" sz="1300" spc="-1" strike="noStrike">
                <a:solidFill>
                  <a:srgbClr val="000000"/>
                </a:solidFill>
                <a:latin typeface="Arial"/>
                <a:ea typeface="Arial"/>
              </a:rPr>
              <a:t>Data Wipe </a:t>
            </a:r>
            <a:r>
              <a:rPr b="0" lang="en-US" sz="1300" spc="-1" strike="noStrike">
                <a:solidFill>
                  <a:srgbClr val="000000"/>
                </a:solidFill>
                <a:latin typeface="Arial"/>
                <a:ea typeface="Arial"/>
              </a:rPr>
              <a:t>- Lost or stolen devices can be remotely fully- or partially-wiped, either by the user or by an administrator via the MDM.</a:t>
            </a:r>
            <a:endParaRPr b="0" lang="en-AU" sz="1300" spc="-1" strike="noStrike">
              <a:latin typeface="Arial"/>
            </a:endParaRPr>
          </a:p>
          <a:p>
            <a:pPr marL="285840" indent="-285840">
              <a:lnSpc>
                <a:spcPts val="2001"/>
              </a:lnSpc>
              <a:buClr>
                <a:srgbClr val="000000"/>
              </a:buClr>
              <a:buFont typeface="Arial"/>
              <a:buChar char="•"/>
            </a:pPr>
            <a:r>
              <a:rPr b="1" lang="en-US" sz="1300" spc="-1" strike="noStrike">
                <a:solidFill>
                  <a:srgbClr val="000000"/>
                </a:solidFill>
                <a:latin typeface="Arial"/>
                <a:ea typeface="Arial"/>
              </a:rPr>
              <a:t>Data Loss Prevention (DLP) </a:t>
            </a:r>
            <a:r>
              <a:rPr b="0" lang="en-US" sz="1300" spc="-1" strike="noStrike">
                <a:solidFill>
                  <a:srgbClr val="000000"/>
                </a:solidFill>
                <a:latin typeface="Arial"/>
                <a:ea typeface="Arial"/>
              </a:rPr>
              <a:t>- DLP prevents authorized users from doing careless or malicious things with critical data.</a:t>
            </a:r>
            <a:endParaRPr b="0" lang="en-AU" sz="1300" spc="-1" strike="noStrike">
              <a:latin typeface="Arial"/>
            </a:endParaRPr>
          </a:p>
          <a:p>
            <a:pPr marL="285840" indent="-285840">
              <a:lnSpc>
                <a:spcPts val="2001"/>
              </a:lnSpc>
              <a:buClr>
                <a:srgbClr val="000000"/>
              </a:buClr>
              <a:buFont typeface="Arial"/>
              <a:buChar char="•"/>
            </a:pPr>
            <a:r>
              <a:rPr b="1" lang="en-US" sz="1300" spc="-1" strike="noStrike">
                <a:solidFill>
                  <a:srgbClr val="000000"/>
                </a:solidFill>
                <a:latin typeface="Arial"/>
                <a:ea typeface="Arial"/>
              </a:rPr>
              <a:t>Jailbreak/Root Detection </a:t>
            </a:r>
            <a:r>
              <a:rPr b="0" lang="en-US" sz="1300" spc="-1" strike="noStrike">
                <a:solidFill>
                  <a:srgbClr val="000000"/>
                </a:solidFill>
                <a:latin typeface="Arial"/>
                <a:ea typeface="Arial"/>
              </a:rPr>
              <a:t>- Jailbreaking (on Apple iOS devices) and rooting (on Android devices) are a means to bypass the management of a device. MDM features can detect such bypasses and immediately restrict a device’s access to the network or assets.</a:t>
            </a:r>
            <a:endParaRPr b="0" lang="en-AU" sz="1300" spc="-1" strike="noStrike">
              <a:latin typeface="Arial"/>
            </a:endParaRPr>
          </a:p>
        </p:txBody>
      </p:sp>
      <p:sp>
        <p:nvSpPr>
          <p:cNvPr id="340" name="PlaceHolder 3"/>
          <p:cNvSpPr>
            <a:spLocks noGrp="1"/>
          </p:cNvSpPr>
          <p:nvPr>
            <p:ph type="sldNum" idx="2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CFB699E-9903-4998-8DCA-085F74C5FB2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p:nvPr>
        </p:nvSpPr>
        <p:spPr>
          <a:xfrm>
            <a:off x="457200" y="1542960"/>
            <a:ext cx="6400080" cy="1828080"/>
          </a:xfrm>
          <a:prstGeom prst="rect">
            <a:avLst/>
          </a:prstGeom>
          <a:noFill/>
          <a:ln w="0">
            <a:noFill/>
          </a:ln>
        </p:spPr>
        <p:txBody>
          <a:bodyPr lIns="90000" rIns="90000" tIns="45000" bIns="45000" anchor="t">
            <a:noAutofit/>
          </a:bodyPr>
          <a:p>
            <a:pPr>
              <a:lnSpc>
                <a:spcPct val="100000"/>
              </a:lnSpc>
              <a:spcBef>
                <a:spcPts val="720"/>
              </a:spcBef>
              <a:buNone/>
              <a:tabLst>
                <a:tab algn="l" pos="0"/>
              </a:tabLst>
            </a:pPr>
            <a:r>
              <a:rPr b="0" lang="en-US" sz="3600" spc="-1" strike="noStrike">
                <a:solidFill>
                  <a:srgbClr val="afe8fb"/>
                </a:solidFill>
                <a:latin typeface="Arial"/>
                <a:ea typeface="Arial"/>
              </a:rPr>
              <a:t>Module 2: Network Threats</a:t>
            </a:r>
            <a:endParaRPr b="0" lang="en-AU" sz="3600" spc="-1" strike="noStrike">
              <a:latin typeface="Arial"/>
            </a:endParaRPr>
          </a:p>
        </p:txBody>
      </p:sp>
      <p:sp>
        <p:nvSpPr>
          <p:cNvPr id="342" name="Object 2"/>
          <p:cNvSpPr/>
          <p:nvPr/>
        </p:nvSpPr>
        <p:spPr>
          <a:xfrm>
            <a:off x="457200" y="3343320"/>
            <a:ext cx="3656880" cy="91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cee8c3"/>
                </a:solidFill>
                <a:latin typeface="Arial"/>
                <a:ea typeface="Arial"/>
              </a:rPr>
              <a:t>Instructor Materials</a:t>
            </a:r>
            <a:endParaRPr b="0" lang="en-AU" sz="2000" spc="-1" strike="noStrike">
              <a:latin typeface="Arial"/>
            </a:endParaRPr>
          </a:p>
        </p:txBody>
      </p:sp>
      <p:sp>
        <p:nvSpPr>
          <p:cNvPr id="343"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r>
              <a:rPr b="0" lang="en-US" sz="1200" spc="-1" strike="noStrike">
                <a:solidFill>
                  <a:srgbClr val="afe8fb"/>
                </a:solidFill>
                <a:latin typeface="Arial"/>
                <a:ea typeface="Arial"/>
              </a:rPr>
              <a:t>(NETSEC)</a:t>
            </a: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p:nvPr>
        </p:nvSpPr>
        <p:spPr>
          <a:xfrm>
            <a:off x="457200" y="1542960"/>
            <a:ext cx="6400080" cy="2571120"/>
          </a:xfrm>
          <a:prstGeom prst="rect">
            <a:avLst/>
          </a:prstGeom>
          <a:noFill/>
          <a:ln w="0">
            <a:noFill/>
          </a:ln>
        </p:spPr>
        <p:txBody>
          <a:bodyPr lIns="90000" rIns="90000" tIns="45000" bIns="45000" anchor="t">
            <a:noAutofit/>
          </a:bodyPr>
          <a:p>
            <a:pPr>
              <a:lnSpc>
                <a:spcPct val="100000"/>
              </a:lnSpc>
              <a:spcBef>
                <a:spcPts val="839"/>
              </a:spcBef>
              <a:buNone/>
              <a:tabLst>
                <a:tab algn="l" pos="0"/>
              </a:tabLst>
            </a:pPr>
            <a:r>
              <a:rPr b="0" lang="en-US" sz="4200" spc="-1" strike="noStrike">
                <a:solidFill>
                  <a:srgbClr val="afe8fb"/>
                </a:solidFill>
                <a:latin typeface="Arial"/>
                <a:ea typeface="Arial"/>
              </a:rPr>
              <a:t>Module 2: Network Threats</a:t>
            </a:r>
            <a:endParaRPr b="0" lang="en-AU" sz="4200" spc="-1" strike="noStrike">
              <a:latin typeface="Arial"/>
            </a:endParaRPr>
          </a:p>
        </p:txBody>
      </p:sp>
      <p:sp>
        <p:nvSpPr>
          <p:cNvPr id="345"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r>
              <a:rPr b="0" lang="en-US" sz="1200" spc="-1" strike="noStrike">
                <a:solidFill>
                  <a:srgbClr val="afe8fb"/>
                </a:solidFill>
                <a:latin typeface="Arial"/>
                <a:ea typeface="Arial"/>
              </a:rPr>
              <a:t>(NETSEC)</a:t>
            </a: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0" y="41400"/>
            <a:ext cx="9143280" cy="756720"/>
          </a:xfrm>
          <a:prstGeom prst="rect">
            <a:avLst/>
          </a:prstGeom>
          <a:noFill/>
          <a:ln w="0">
            <a:noFill/>
          </a:ln>
        </p:spPr>
        <p:txBody>
          <a:bodyPr numCol="1" spcCol="0" lIns="90000" rIns="90000" tIns="45000" bIns="45000" anchor="ctr">
            <a:noAutofit/>
          </a:bodyPr>
          <a:p>
            <a:pPr>
              <a:lnSpc>
                <a:spcPct val="100000"/>
              </a:lnSpc>
              <a:buNone/>
            </a:pPr>
            <a:r>
              <a:rPr b="0" lang="en-US" sz="2400" spc="-1" strike="noStrike">
                <a:solidFill>
                  <a:srgbClr val="367187"/>
                </a:solidFill>
                <a:latin typeface="Arial"/>
                <a:ea typeface="ＭＳ Ｐゴシック"/>
              </a:rPr>
              <a:t>Module Objectives</a:t>
            </a:r>
            <a:endParaRPr b="0" lang="en-AU" sz="2400" spc="-1" strike="noStrike">
              <a:latin typeface="Arial"/>
            </a:endParaRPr>
          </a:p>
        </p:txBody>
      </p:sp>
      <p:sp>
        <p:nvSpPr>
          <p:cNvPr id="347" name="PlaceHolder 2"/>
          <p:cNvSpPr>
            <a:spLocks noGrp="1"/>
          </p:cNvSpPr>
          <p:nvPr>
            <p:ph/>
          </p:nvPr>
        </p:nvSpPr>
        <p:spPr>
          <a:xfrm>
            <a:off x="0" y="685800"/>
            <a:ext cx="9006120" cy="1127880"/>
          </a:xfrm>
          <a:prstGeom prst="rect">
            <a:avLst/>
          </a:prstGeom>
          <a:noFill/>
          <a:ln w="0">
            <a:noFill/>
          </a:ln>
        </p:spPr>
        <p:txBody>
          <a:bodyPr numCol="1" spcCol="0" lIns="90000" rIns="182880" tIns="45000" bIns="45000" anchor="t">
            <a:noAutofit/>
          </a:bodyPr>
          <a:p>
            <a:pPr marL="189000">
              <a:lnSpc>
                <a:spcPct val="100000"/>
              </a:lnSpc>
              <a:spcBef>
                <a:spcPts val="300"/>
              </a:spcBef>
              <a:spcAft>
                <a:spcPts val="300"/>
              </a:spcAft>
              <a:buNone/>
              <a:tabLst>
                <a:tab algn="l" pos="0"/>
              </a:tabLst>
            </a:pPr>
            <a:r>
              <a:rPr b="1" lang="en-US" sz="1400" spc="-1" strike="noStrike">
                <a:solidFill>
                  <a:srgbClr val="000000"/>
                </a:solidFill>
                <a:latin typeface="Arial"/>
                <a:ea typeface="ＭＳ Ｐゴシック"/>
              </a:rPr>
              <a:t>Module Title</a:t>
            </a:r>
            <a:r>
              <a:rPr b="0" lang="en-US" sz="1400" spc="-1" strike="noStrike">
                <a:solidFill>
                  <a:srgbClr val="000000"/>
                </a:solidFill>
                <a:latin typeface="Arial"/>
                <a:ea typeface="ＭＳ Ｐゴシック"/>
              </a:rPr>
              <a:t>: Network Threats</a:t>
            </a:r>
            <a:endParaRPr b="0" lang="en-AU" sz="1400" spc="-1" strike="noStrike">
              <a:latin typeface="Arial"/>
            </a:endParaRPr>
          </a:p>
          <a:p>
            <a:pPr marL="189000">
              <a:lnSpc>
                <a:spcPct val="100000"/>
              </a:lnSpc>
              <a:spcBef>
                <a:spcPts val="300"/>
              </a:spcBef>
              <a:spcAft>
                <a:spcPts val="300"/>
              </a:spcAft>
              <a:buNone/>
              <a:tabLst>
                <a:tab algn="l" pos="0"/>
              </a:tabLst>
            </a:pPr>
            <a:endParaRPr b="0" lang="en-AU" sz="1400" spc="-1" strike="noStrike">
              <a:latin typeface="Arial"/>
            </a:endParaRPr>
          </a:p>
          <a:p>
            <a:pPr marL="189000">
              <a:lnSpc>
                <a:spcPct val="100000"/>
              </a:lnSpc>
              <a:spcBef>
                <a:spcPts val="300"/>
              </a:spcBef>
              <a:spcAft>
                <a:spcPts val="300"/>
              </a:spcAft>
              <a:buNone/>
              <a:tabLst>
                <a:tab algn="l" pos="0"/>
              </a:tabLst>
            </a:pPr>
            <a:r>
              <a:rPr b="1" lang="en-US" sz="1400" spc="-1" strike="noStrike">
                <a:solidFill>
                  <a:srgbClr val="000000"/>
                </a:solidFill>
                <a:latin typeface="Arial"/>
                <a:ea typeface="ＭＳ Ｐゴシック"/>
              </a:rPr>
              <a:t>Module Objective</a:t>
            </a:r>
            <a:r>
              <a:rPr b="0" lang="en-US" sz="1400" spc="-1" strike="noStrike">
                <a:solidFill>
                  <a:srgbClr val="000000"/>
                </a:solidFill>
                <a:latin typeface="Arial"/>
                <a:ea typeface="ＭＳ Ｐゴシック"/>
              </a:rPr>
              <a:t>: </a:t>
            </a:r>
            <a:r>
              <a:rPr b="0" lang="en-US" sz="1400" spc="-1" strike="noStrike">
                <a:solidFill>
                  <a:srgbClr val="000000"/>
                </a:solidFill>
                <a:latin typeface="docs-Calibri"/>
                <a:ea typeface="ＭＳ Ｐゴシック"/>
              </a:rPr>
              <a:t>Explain the various types of threats and attacks</a:t>
            </a:r>
            <a:r>
              <a:rPr b="1" lang="en-US" sz="1400" spc="-1" strike="noStrike">
                <a:solidFill>
                  <a:srgbClr val="000000"/>
                </a:solidFill>
                <a:latin typeface="docs-Calibri"/>
                <a:ea typeface="ＭＳ Ｐゴシック"/>
              </a:rPr>
              <a:t>.</a:t>
            </a:r>
            <a:endParaRPr b="0" lang="en-AU" sz="1400" spc="-1" strike="noStrike">
              <a:latin typeface="Arial"/>
            </a:endParaRPr>
          </a:p>
        </p:txBody>
      </p:sp>
      <p:graphicFrame>
        <p:nvGraphicFramePr>
          <p:cNvPr id="348" name="Table 4"/>
          <p:cNvGraphicFramePr/>
          <p:nvPr/>
        </p:nvGraphicFramePr>
        <p:xfrm>
          <a:off x="311760" y="1827000"/>
          <a:ext cx="8547840" cy="2052360"/>
        </p:xfrm>
        <a:graphic>
          <a:graphicData uri="http://schemas.openxmlformats.org/drawingml/2006/table">
            <a:tbl>
              <a:tblPr/>
              <a:tblGrid>
                <a:gridCol w="4473000"/>
                <a:gridCol w="4075200"/>
              </a:tblGrid>
              <a:tr h="166680">
                <a:tc>
                  <a:txBody>
                    <a:bodyPr lIns="68400" rIns="68400" anchor="t">
                      <a:noAutofit/>
                    </a:bodyPr>
                    <a:p>
                      <a:pPr>
                        <a:lnSpc>
                          <a:spcPct val="107000"/>
                        </a:lnSpc>
                        <a:buNone/>
                      </a:pPr>
                      <a:r>
                        <a:rPr b="1" lang="en-US" sz="1100" spc="-1" strike="noStrike">
                          <a:solidFill>
                            <a:srgbClr val="ffffff"/>
                          </a:solidFill>
                          <a:latin typeface="Arial"/>
                        </a:rPr>
                        <a:t>Topic Title</a:t>
                      </a:r>
                      <a:endParaRPr b="0" lang="en-AU" sz="11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8400" rIns="68400" anchor="t">
                      <a:noAutofit/>
                    </a:bodyPr>
                    <a:p>
                      <a:pPr>
                        <a:lnSpc>
                          <a:spcPct val="107000"/>
                        </a:lnSpc>
                        <a:buNone/>
                      </a:pPr>
                      <a:r>
                        <a:rPr b="1" lang="en-US" sz="1100" spc="-1" strike="noStrike">
                          <a:solidFill>
                            <a:srgbClr val="ffffff"/>
                          </a:solidFill>
                          <a:latin typeface="Arial"/>
                        </a:rPr>
                        <a:t>Topic Objective</a:t>
                      </a:r>
                      <a:endParaRPr b="0" lang="en-AU" sz="11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r>
              <a:tr h="333360">
                <a:tc>
                  <a:txBody>
                    <a:bodyPr lIns="47520" rIns="47520" anchor="ctr">
                      <a:noAutofit/>
                    </a:bodyPr>
                    <a:p>
                      <a:pPr>
                        <a:lnSpc>
                          <a:spcPct val="100000"/>
                        </a:lnSpc>
                        <a:buNone/>
                      </a:pPr>
                      <a:r>
                        <a:rPr b="0" lang="en-US" sz="1100" spc="-1" strike="noStrike">
                          <a:solidFill>
                            <a:srgbClr val="ffffff"/>
                          </a:solidFill>
                          <a:latin typeface="Arial"/>
                        </a:rPr>
                        <a:t>Who is Attacking Our Network?</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47520" rIns="47520" anchor="ctr">
                      <a:noAutofit/>
                    </a:bodyPr>
                    <a:p>
                      <a:pPr>
                        <a:lnSpc>
                          <a:spcPct val="100000"/>
                        </a:lnSpc>
                        <a:buNone/>
                      </a:pPr>
                      <a:r>
                        <a:rPr b="0" lang="en-US" sz="1100" spc="-1" strike="noStrike">
                          <a:solidFill>
                            <a:srgbClr val="58585b"/>
                          </a:solidFill>
                          <a:latin typeface="Arial"/>
                        </a:rPr>
                        <a:t>Explain how network threats have evoloved.</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406440">
                <a:tc>
                  <a:txBody>
                    <a:bodyPr lIns="47520" rIns="47520" anchor="ctr">
                      <a:noAutofit/>
                    </a:bodyPr>
                    <a:p>
                      <a:pPr>
                        <a:lnSpc>
                          <a:spcPct val="100000"/>
                        </a:lnSpc>
                        <a:buNone/>
                      </a:pPr>
                      <a:r>
                        <a:rPr b="0" lang="en-US" sz="1100" spc="-1" strike="noStrike">
                          <a:solidFill>
                            <a:srgbClr val="ffffff"/>
                          </a:solidFill>
                          <a:latin typeface="Arial"/>
                        </a:rPr>
                        <a:t>Threat Actor Tools</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47520" rIns="47520" anchor="ctr">
                      <a:noAutofit/>
                    </a:bodyPr>
                    <a:p>
                      <a:pPr>
                        <a:lnSpc>
                          <a:spcPct val="100000"/>
                        </a:lnSpc>
                        <a:buNone/>
                      </a:pPr>
                      <a:r>
                        <a:rPr b="0" lang="en-US" sz="1100" spc="-1" strike="noStrike">
                          <a:solidFill>
                            <a:srgbClr val="58585b"/>
                          </a:solidFill>
                          <a:latin typeface="Arial"/>
                        </a:rPr>
                        <a:t>Describe the various types of attack tools used by Threat Actors.</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333360">
                <a:tc>
                  <a:txBody>
                    <a:bodyPr lIns="47520" rIns="47520" anchor="ctr">
                      <a:noAutofit/>
                    </a:bodyPr>
                    <a:p>
                      <a:pPr>
                        <a:lnSpc>
                          <a:spcPct val="100000"/>
                        </a:lnSpc>
                        <a:buNone/>
                      </a:pPr>
                      <a:r>
                        <a:rPr b="0" lang="en-US" sz="1100" spc="-1" strike="noStrike">
                          <a:solidFill>
                            <a:srgbClr val="ffffff"/>
                          </a:solidFill>
                          <a:latin typeface="Arial"/>
                        </a:rPr>
                        <a:t>Malware</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47520" rIns="47520" anchor="ctr">
                      <a:noAutofit/>
                    </a:bodyPr>
                    <a:p>
                      <a:pPr>
                        <a:lnSpc>
                          <a:spcPct val="100000"/>
                        </a:lnSpc>
                        <a:buNone/>
                      </a:pPr>
                      <a:r>
                        <a:rPr b="0" lang="en-US" sz="1100" spc="-1" strike="noStrike">
                          <a:solidFill>
                            <a:srgbClr val="58585b"/>
                          </a:solidFill>
                          <a:latin typeface="Arial"/>
                        </a:rPr>
                        <a:t>Describe types of malware.</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406440">
                <a:tc>
                  <a:txBody>
                    <a:bodyPr lIns="47520" rIns="47520" anchor="ctr">
                      <a:noAutofit/>
                    </a:bodyPr>
                    <a:p>
                      <a:pPr>
                        <a:lnSpc>
                          <a:spcPct val="100000"/>
                        </a:lnSpc>
                        <a:buNone/>
                      </a:pPr>
                      <a:r>
                        <a:rPr b="0" lang="en-US" sz="1100" spc="-1" strike="noStrike">
                          <a:solidFill>
                            <a:srgbClr val="ffffff"/>
                          </a:solidFill>
                          <a:latin typeface="Arial"/>
                        </a:rPr>
                        <a:t>Common Network Attacks - Reconnaissance, Access, and Social Engineering</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47520" rIns="47520" anchor="ctr">
                      <a:noAutofit/>
                    </a:bodyPr>
                    <a:p>
                      <a:pPr>
                        <a:lnSpc>
                          <a:spcPct val="100000"/>
                        </a:lnSpc>
                        <a:buNone/>
                      </a:pPr>
                      <a:r>
                        <a:rPr b="0" lang="en-US" sz="1100" spc="-1" strike="noStrike">
                          <a:solidFill>
                            <a:srgbClr val="58585b"/>
                          </a:solidFill>
                          <a:latin typeface="Arial"/>
                        </a:rPr>
                        <a:t>Explain reconnaissance, access, and social engineering network attacks. </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406440">
                <a:tc>
                  <a:txBody>
                    <a:bodyPr lIns="47520" rIns="47520" anchor="ctr">
                      <a:noAutofit/>
                    </a:bodyPr>
                    <a:p>
                      <a:pPr>
                        <a:lnSpc>
                          <a:spcPct val="100000"/>
                        </a:lnSpc>
                        <a:buNone/>
                      </a:pPr>
                      <a:r>
                        <a:rPr b="0" lang="en-US" sz="1100" spc="-1" strike="noStrike">
                          <a:solidFill>
                            <a:srgbClr val="ffffff"/>
                          </a:solidFill>
                          <a:latin typeface="Arial"/>
                        </a:rPr>
                        <a:t>Network Attacks - Denial of Service, Buffer Overflows, and Evasion Configurations</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47520" rIns="47520" anchor="ctr">
                      <a:noAutofit/>
                    </a:bodyPr>
                    <a:p>
                      <a:pPr>
                        <a:lnSpc>
                          <a:spcPct val="100000"/>
                        </a:lnSpc>
                        <a:buNone/>
                      </a:pPr>
                      <a:r>
                        <a:rPr b="0" lang="en-US" sz="1100" spc="-1" strike="noStrike">
                          <a:solidFill>
                            <a:srgbClr val="58585b"/>
                          </a:solidFill>
                          <a:latin typeface="Arial"/>
                        </a:rPr>
                        <a:t>Explain Denial of Service, buffer overflow, and evasion attacks.</a:t>
                      </a:r>
                      <a:endParaRPr b="0" lang="en-AU" sz="1100" spc="-1" strike="noStrike">
                        <a:latin typeface="Arial"/>
                      </a:endParaRPr>
                    </a:p>
                  </a:txBody>
                  <a:tcPr anchor="ctr" marL="47520" marR="475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bl>
          </a:graphicData>
        </a:graphic>
      </p:graphicFrame>
    </p:spTree>
  </p:cSld>
  <p:transition spd="slow">
    <p:wipe dir="l"/>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p:nvPr>
        </p:nvSpPr>
        <p:spPr>
          <a:xfrm>
            <a:off x="457200" y="1542960"/>
            <a:ext cx="6400080" cy="2571120"/>
          </a:xfrm>
          <a:prstGeom prst="rect">
            <a:avLst/>
          </a:prstGeom>
          <a:noFill/>
          <a:ln w="0">
            <a:noFill/>
          </a:ln>
        </p:spPr>
        <p:txBody>
          <a:bodyPr lIns="90000" rIns="90000" tIns="45000" bIns="45000" anchor="t">
            <a:noAutofit/>
          </a:bodyPr>
          <a:p>
            <a:pPr>
              <a:lnSpc>
                <a:spcPct val="100000"/>
              </a:lnSpc>
              <a:spcBef>
                <a:spcPts val="839"/>
              </a:spcBef>
              <a:buNone/>
              <a:tabLst>
                <a:tab algn="l" pos="0"/>
              </a:tabLst>
            </a:pPr>
            <a:r>
              <a:rPr b="0" lang="en-US" sz="4200" spc="-1" strike="noStrike">
                <a:solidFill>
                  <a:srgbClr val="afe8fb"/>
                </a:solidFill>
                <a:latin typeface="Arial"/>
                <a:ea typeface="Arial"/>
              </a:rPr>
              <a:t>Module 1: Securing Networks</a:t>
            </a:r>
            <a:endParaRPr b="0" lang="en-AU" sz="4200" spc="-1" strike="noStrike">
              <a:latin typeface="Arial"/>
            </a:endParaRPr>
          </a:p>
        </p:txBody>
      </p:sp>
      <p:sp>
        <p:nvSpPr>
          <p:cNvPr id="282"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r>
              <a:rPr b="0" lang="en-US" sz="1200" spc="-1" strike="noStrike">
                <a:solidFill>
                  <a:srgbClr val="afe8fb"/>
                </a:solidFill>
                <a:latin typeface="Arial"/>
                <a:ea typeface="Arial"/>
              </a:rPr>
              <a:t>(NETSEC)</a:t>
            </a: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2.1 Who is Attacking Our Network?</a:t>
            </a:r>
            <a:endParaRPr b="0" lang="en-AU" sz="4600" spc="-1" strike="noStrike">
              <a:latin typeface="Arial"/>
            </a:endParaRPr>
          </a:p>
        </p:txBody>
      </p:sp>
      <p:sp>
        <p:nvSpPr>
          <p:cNvPr id="350" name="PlaceHolder 2"/>
          <p:cNvSpPr>
            <a:spLocks noGrp="1"/>
          </p:cNvSpPr>
          <p:nvPr>
            <p:ph type="sldNum" idx="2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8D2583B-F4B2-49BA-A363-3D8E4756CE5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Who is Attacking Our Network?</a:t>
            </a:r>
            <a:endParaRPr b="0" lang="en-AU" sz="1600" spc="-1" strike="noStrike">
              <a:latin typeface="Arial"/>
            </a:endParaRPr>
          </a:p>
        </p:txBody>
      </p:sp>
      <p:sp>
        <p:nvSpPr>
          <p:cNvPr id="352" name="PlaceHolder 2"/>
          <p:cNvSpPr>
            <a:spLocks noGrp="1"/>
          </p:cNvSpPr>
          <p:nvPr>
            <p:ph/>
          </p:nvPr>
        </p:nvSpPr>
        <p:spPr>
          <a:xfrm>
            <a:off x="0" y="274320"/>
            <a:ext cx="9143280" cy="37332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Threat, Vulnerability, and Risk</a:t>
            </a:r>
            <a:endParaRPr b="0" lang="en-AU" sz="2200" spc="-1" strike="noStrike">
              <a:latin typeface="Arial"/>
            </a:endParaRPr>
          </a:p>
        </p:txBody>
      </p:sp>
      <p:sp>
        <p:nvSpPr>
          <p:cNvPr id="353" name="TextBox 1"/>
          <p:cNvSpPr/>
          <p:nvPr/>
        </p:nvSpPr>
        <p:spPr>
          <a:xfrm>
            <a:off x="9720" y="648360"/>
            <a:ext cx="8178840" cy="820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To understand network security, it is important to understand the terms threat, vulnerability, attack surface, exploit, and risk.  Four common ways to manage risk are listed below.</a:t>
            </a:r>
            <a:endParaRPr b="0" lang="en-AU" sz="1600" spc="-1" strike="noStrike">
              <a:latin typeface="Arial"/>
            </a:endParaRPr>
          </a:p>
        </p:txBody>
      </p:sp>
      <p:graphicFrame>
        <p:nvGraphicFramePr>
          <p:cNvPr id="354" name="Table 3"/>
          <p:cNvGraphicFramePr/>
          <p:nvPr/>
        </p:nvGraphicFramePr>
        <p:xfrm>
          <a:off x="440640" y="1497600"/>
          <a:ext cx="7748280" cy="2988360"/>
        </p:xfrm>
        <a:graphic>
          <a:graphicData uri="http://schemas.openxmlformats.org/drawingml/2006/table">
            <a:tbl>
              <a:tblPr/>
              <a:tblGrid>
                <a:gridCol w="2949840"/>
                <a:gridCol w="4798800"/>
              </a:tblGrid>
              <a:tr h="301320">
                <a:tc>
                  <a:txBody>
                    <a:bodyPr lIns="37800" rIns="37800" anchor="t">
                      <a:noAutofit/>
                    </a:bodyPr>
                    <a:p>
                      <a:pPr>
                        <a:lnSpc>
                          <a:spcPct val="100000"/>
                        </a:lnSpc>
                        <a:buNone/>
                      </a:pPr>
                      <a:r>
                        <a:rPr b="1" lang="en-US" sz="1200" spc="-1" strike="noStrike">
                          <a:solidFill>
                            <a:srgbClr val="ffffff"/>
                          </a:solidFill>
                          <a:latin typeface="Calibri"/>
                        </a:rPr>
                        <a:t>Risk Management Strategy</a:t>
                      </a:r>
                      <a:endParaRPr b="0" lang="en-AU" sz="1200" spc="-1" strike="noStrike">
                        <a:latin typeface="Arial"/>
                      </a:endParaRPr>
                    </a:p>
                  </a:txBody>
                  <a:tcPr anchor="t" marL="37800" marR="37800">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tc>
                  <a:txBody>
                    <a:bodyPr lIns="37800" rIns="37800" anchor="t">
                      <a:noAutofit/>
                    </a:bodyPr>
                    <a:p>
                      <a:pPr>
                        <a:lnSpc>
                          <a:spcPct val="100000"/>
                        </a:lnSpc>
                        <a:buNone/>
                      </a:pPr>
                      <a:r>
                        <a:rPr b="1" lang="en-US" sz="1200" spc="-1" strike="noStrike">
                          <a:solidFill>
                            <a:srgbClr val="ffffff"/>
                          </a:solidFill>
                          <a:latin typeface="Calibri"/>
                        </a:rPr>
                        <a:t>Explanation</a:t>
                      </a:r>
                      <a:endParaRPr b="0" lang="en-AU" sz="1200" spc="-1" strike="noStrike">
                        <a:latin typeface="Arial"/>
                      </a:endParaRPr>
                    </a:p>
                  </a:txBody>
                  <a:tcPr anchor="t" marL="37800" marR="37800">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tr>
              <a:tr h="551880">
                <a:tc>
                  <a:txBody>
                    <a:bodyPr lIns="37800" rIns="37800" anchor="t">
                      <a:noAutofit/>
                    </a:bodyPr>
                    <a:p>
                      <a:pPr>
                        <a:lnSpc>
                          <a:spcPct val="100000"/>
                        </a:lnSpc>
                        <a:buNone/>
                      </a:pPr>
                      <a:r>
                        <a:rPr b="0" lang="en-US" sz="1200" spc="-1" strike="noStrike">
                          <a:solidFill>
                            <a:srgbClr val="58585b"/>
                          </a:solidFill>
                          <a:latin typeface="Calibri"/>
                        </a:rPr>
                        <a:t>Risk acceptance</a:t>
                      </a:r>
                      <a:endParaRPr b="0" lang="en-AU" sz="1200" spc="-1" strike="noStrike">
                        <a:latin typeface="Arial"/>
                      </a:endParaRPr>
                    </a:p>
                  </a:txBody>
                  <a:tcPr anchor="t" marL="37800" marR="37800">
                    <a:lnL w="12240">
                      <a:solidFill>
                        <a:srgbClr val="ffffff"/>
                      </a:solidFill>
                    </a:lnL>
                    <a:lnR w="12240">
                      <a:solidFill>
                        <a:srgbClr val="ffffff"/>
                      </a:solidFill>
                    </a:lnR>
                    <a:lnT w="38160">
                      <a:solidFill>
                        <a:srgbClr val="ffffff"/>
                      </a:solidFill>
                    </a:lnT>
                    <a:lnB w="12240">
                      <a:solidFill>
                        <a:srgbClr val="ffffff"/>
                      </a:solidFill>
                    </a:lnB>
                    <a:solidFill>
                      <a:srgbClr val="cccfd3"/>
                    </a:solidFill>
                  </a:tcPr>
                </a:tc>
                <a:tc>
                  <a:txBody>
                    <a:bodyPr lIns="37800" rIns="37800" anchor="t">
                      <a:noAutofit/>
                    </a:bodyPr>
                    <a:p>
                      <a:pPr>
                        <a:lnSpc>
                          <a:spcPct val="100000"/>
                        </a:lnSpc>
                        <a:buNone/>
                      </a:pPr>
                      <a:r>
                        <a:rPr b="0" lang="en-US" sz="1200" spc="-1" strike="noStrike">
                          <a:solidFill>
                            <a:srgbClr val="58585b"/>
                          </a:solidFill>
                          <a:latin typeface="Calibri"/>
                        </a:rPr>
                        <a:t>This is when the cost of risk management options outweighs the cost of the risk itself. The risk is accepted, and no action is taken.</a:t>
                      </a:r>
                      <a:endParaRPr b="0" lang="en-AU" sz="1200" spc="-1" strike="noStrike">
                        <a:latin typeface="Arial"/>
                      </a:endParaRPr>
                    </a:p>
                  </a:txBody>
                  <a:tcPr anchor="t" marL="37800" marR="37800">
                    <a:lnL w="12240">
                      <a:solidFill>
                        <a:srgbClr val="ffffff"/>
                      </a:solidFill>
                    </a:lnL>
                    <a:lnR w="12240">
                      <a:solidFill>
                        <a:srgbClr val="ffffff"/>
                      </a:solidFill>
                    </a:lnR>
                    <a:lnT w="38160">
                      <a:solidFill>
                        <a:srgbClr val="ffffff"/>
                      </a:solidFill>
                    </a:lnT>
                    <a:lnB w="12240">
                      <a:solidFill>
                        <a:srgbClr val="ffffff"/>
                      </a:solidFill>
                    </a:lnB>
                    <a:solidFill>
                      <a:srgbClr val="cccfd3"/>
                    </a:solidFill>
                  </a:tcPr>
                </a:tc>
              </a:tr>
              <a:tr h="623520">
                <a:tc>
                  <a:txBody>
                    <a:bodyPr lIns="37800" rIns="37800" anchor="t">
                      <a:noAutofit/>
                    </a:bodyPr>
                    <a:p>
                      <a:pPr>
                        <a:lnSpc>
                          <a:spcPct val="100000"/>
                        </a:lnSpc>
                        <a:buNone/>
                      </a:pPr>
                      <a:r>
                        <a:rPr b="0" lang="en-US" sz="1200" spc="-1" strike="noStrike">
                          <a:solidFill>
                            <a:srgbClr val="58585b"/>
                          </a:solidFill>
                          <a:latin typeface="Calibri"/>
                        </a:rPr>
                        <a:t>Risk avoidance</a:t>
                      </a:r>
                      <a:endParaRPr b="0" lang="en-AU" sz="1200" spc="-1" strike="noStrike">
                        <a:latin typeface="Arial"/>
                      </a:endParaRPr>
                    </a:p>
                  </a:txBody>
                  <a:tcPr anchor="t" marL="37800" marR="3780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lIns="37800" rIns="37800" anchor="t">
                      <a:noAutofit/>
                    </a:bodyPr>
                    <a:p>
                      <a:pPr>
                        <a:lnSpc>
                          <a:spcPct val="100000"/>
                        </a:lnSpc>
                        <a:buNone/>
                      </a:pPr>
                      <a:r>
                        <a:rPr b="0" lang="en-US" sz="1200" spc="-1" strike="noStrike">
                          <a:solidFill>
                            <a:srgbClr val="58585b"/>
                          </a:solidFill>
                          <a:latin typeface="Calibri"/>
                        </a:rPr>
                        <a:t>This means avoiding any exposure to the risk by eliminating the activity or device that presents the risk. By eliminating an activity to avoid risk, any benefits that are possible from the activity are also lost.</a:t>
                      </a:r>
                      <a:endParaRPr b="0" lang="en-AU" sz="1200" spc="-1" strike="noStrike">
                        <a:latin typeface="Arial"/>
                      </a:endParaRPr>
                    </a:p>
                  </a:txBody>
                  <a:tcPr anchor="t" marL="37800" marR="3780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988560">
                <a:tc>
                  <a:txBody>
                    <a:bodyPr lIns="37800" rIns="37800" anchor="t">
                      <a:noAutofit/>
                    </a:bodyPr>
                    <a:p>
                      <a:pPr>
                        <a:lnSpc>
                          <a:spcPct val="100000"/>
                        </a:lnSpc>
                        <a:buNone/>
                      </a:pPr>
                      <a:r>
                        <a:rPr b="0" lang="en-US" sz="1200" spc="-1" strike="noStrike">
                          <a:solidFill>
                            <a:srgbClr val="58585b"/>
                          </a:solidFill>
                          <a:latin typeface="Calibri"/>
                        </a:rPr>
                        <a:t>Risk reduction</a:t>
                      </a:r>
                      <a:endParaRPr b="0" lang="en-AU" sz="1200" spc="-1" strike="noStrike">
                        <a:latin typeface="Arial"/>
                      </a:endParaRPr>
                    </a:p>
                  </a:txBody>
                  <a:tcPr anchor="t" marL="37800" marR="3780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c>
                  <a:txBody>
                    <a:bodyPr lIns="37800" rIns="37800" anchor="t">
                      <a:noAutofit/>
                    </a:bodyPr>
                    <a:p>
                      <a:pPr>
                        <a:lnSpc>
                          <a:spcPct val="100000"/>
                        </a:lnSpc>
                        <a:buNone/>
                      </a:pPr>
                      <a:r>
                        <a:rPr b="0" lang="en-US" sz="1200" spc="-1" strike="noStrike">
                          <a:solidFill>
                            <a:srgbClr val="58585b"/>
                          </a:solidFill>
                          <a:latin typeface="Calibri"/>
                        </a:rPr>
                        <a:t>This reduces exposure to risk or reduces the impact of risk by taking action to decrease the risk. It is the most commonly used risk mitigation strategy. This strategy requires careful evaluation of the costs of loss, the mitigation strategy, and the benefits gained from the operation or activity that is at risk.</a:t>
                      </a:r>
                      <a:endParaRPr b="0" lang="en-AU" sz="1200" spc="-1" strike="noStrike">
                        <a:latin typeface="Arial"/>
                      </a:endParaRPr>
                    </a:p>
                  </a:txBody>
                  <a:tcPr anchor="t" marL="37800" marR="3780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523440">
                <a:tc>
                  <a:txBody>
                    <a:bodyPr lIns="37800" rIns="37800" anchor="t">
                      <a:noAutofit/>
                    </a:bodyPr>
                    <a:p>
                      <a:pPr>
                        <a:lnSpc>
                          <a:spcPct val="100000"/>
                        </a:lnSpc>
                        <a:buNone/>
                      </a:pPr>
                      <a:r>
                        <a:rPr b="0" lang="en-US" sz="1200" spc="-1" strike="noStrike">
                          <a:solidFill>
                            <a:srgbClr val="58585b"/>
                          </a:solidFill>
                          <a:latin typeface="Calibri"/>
                        </a:rPr>
                        <a:t>Risk transfer</a:t>
                      </a:r>
                      <a:endParaRPr b="0" lang="en-AU" sz="1200" spc="-1" strike="noStrike">
                        <a:latin typeface="Arial"/>
                      </a:endParaRPr>
                    </a:p>
                  </a:txBody>
                  <a:tcPr anchor="t" marL="37800" marR="3780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Some (or all) of the risk is transferred to a willing third party such as an insurance company.</a:t>
                      </a:r>
                      <a:endParaRPr b="0" lang="en-AU" sz="1200" spc="-1" strike="noStrike">
                        <a:latin typeface="Arial"/>
                      </a:endParaRPr>
                    </a:p>
                  </a:txBody>
                  <a:tcPr anchor="t" marL="37800" marR="3780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r>
            </a:tbl>
          </a:graphicData>
        </a:graphic>
      </p:graphicFrame>
      <p:sp>
        <p:nvSpPr>
          <p:cNvPr id="355" name="PlaceHolder 3"/>
          <p:cNvSpPr>
            <a:spLocks noGrp="1"/>
          </p:cNvSpPr>
          <p:nvPr>
            <p:ph type="sldNum" idx="2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3C72AAC-6824-4B95-8479-8C18EE13ABA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Who is Attacking Our Network?</a:t>
            </a:r>
            <a:endParaRPr b="0" lang="en-AU" sz="1600" spc="-1" strike="noStrike">
              <a:latin typeface="Arial"/>
            </a:endParaRPr>
          </a:p>
        </p:txBody>
      </p:sp>
      <p:sp>
        <p:nvSpPr>
          <p:cNvPr id="35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Hacker vs. Threat Actor</a:t>
            </a:r>
            <a:endParaRPr b="0" lang="en-AU" sz="2200" spc="-1" strike="noStrike">
              <a:latin typeface="Arial"/>
            </a:endParaRPr>
          </a:p>
        </p:txBody>
      </p:sp>
      <p:sp>
        <p:nvSpPr>
          <p:cNvPr id="358" name="Object 11"/>
          <p:cNvSpPr/>
          <p:nvPr/>
        </p:nvSpPr>
        <p:spPr>
          <a:xfrm>
            <a:off x="124560" y="1097280"/>
            <a:ext cx="86446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As we know, “hacker” is a common term used to describe a threat actor. The term “hacker” has a variety of meanings, as follows:</a:t>
            </a:r>
            <a:endParaRPr b="0" lang="en-AU" sz="1600" spc="-1" strike="noStrike">
              <a:latin typeface="Arial"/>
            </a:endParaRPr>
          </a:p>
          <a:p>
            <a:pPr>
              <a:lnSpc>
                <a:spcPct val="100000"/>
              </a:lnSpc>
              <a:buNone/>
            </a:pP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 clever programmer capable of developing new programs and coding changes to existing programs to make them more efficient.</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 network professional that uses sophisticated programming skills to ensure that networks are not vulnerable to attack.</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 person who tries to gain unauthorized access to devices on the internet.</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An individual who runs programs to prevent or slow network access to many users, or to corrupt or destroy data on servers.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You may see references to white hat, gray hat, and black hat hackers.</a:t>
            </a:r>
            <a:endParaRPr b="0" lang="en-AU" sz="1600" spc="-1" strike="noStrike">
              <a:latin typeface="Arial"/>
            </a:endParaRPr>
          </a:p>
        </p:txBody>
      </p:sp>
      <p:sp>
        <p:nvSpPr>
          <p:cNvPr id="359" name="PlaceHolder 3"/>
          <p:cNvSpPr>
            <a:spLocks noGrp="1"/>
          </p:cNvSpPr>
          <p:nvPr>
            <p:ph type="sldNum" idx="2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EFE8F59-78AD-48CE-8820-96D259E4E7B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Who is Attacking Our Network?</a:t>
            </a:r>
            <a:endParaRPr b="0" lang="en-AU" sz="1600" spc="-1" strike="noStrike">
              <a:latin typeface="Arial"/>
            </a:endParaRPr>
          </a:p>
        </p:txBody>
      </p:sp>
      <p:sp>
        <p:nvSpPr>
          <p:cNvPr id="36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Evolution of Threat Actors</a:t>
            </a:r>
            <a:endParaRPr b="0" lang="en-AU" sz="2200" spc="-1" strike="noStrike">
              <a:latin typeface="Arial"/>
            </a:endParaRPr>
          </a:p>
        </p:txBody>
      </p:sp>
      <p:sp>
        <p:nvSpPr>
          <p:cNvPr id="362" name="Object 14"/>
          <p:cNvSpPr/>
          <p:nvPr/>
        </p:nvSpPr>
        <p:spPr>
          <a:xfrm>
            <a:off x="99720" y="837720"/>
            <a:ext cx="8228880" cy="81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Since hacking started in the 1960s with phone freaking, or phreaking, it has evolved to include many types of threat actors.</a:t>
            </a:r>
            <a:endParaRPr b="0" lang="en-AU" sz="1600" spc="-1" strike="noStrike">
              <a:latin typeface="Arial"/>
            </a:endParaRPr>
          </a:p>
        </p:txBody>
      </p:sp>
      <p:graphicFrame>
        <p:nvGraphicFramePr>
          <p:cNvPr id="363" name="Table 6"/>
          <p:cNvGraphicFramePr/>
          <p:nvPr/>
        </p:nvGraphicFramePr>
        <p:xfrm>
          <a:off x="132840" y="1463040"/>
          <a:ext cx="8877240" cy="2800080"/>
        </p:xfrm>
        <a:graphic>
          <a:graphicData uri="http://schemas.openxmlformats.org/drawingml/2006/table">
            <a:tbl>
              <a:tblPr/>
              <a:tblGrid>
                <a:gridCol w="4438800"/>
                <a:gridCol w="4438800"/>
              </a:tblGrid>
              <a:tr h="228600">
                <a:tc>
                  <a:txBody>
                    <a:bodyPr lIns="37800" rIns="37800" anchor="t">
                      <a:noAutofit/>
                    </a:bodyPr>
                    <a:p>
                      <a:pPr>
                        <a:lnSpc>
                          <a:spcPct val="100000"/>
                        </a:lnSpc>
                        <a:buNone/>
                      </a:pPr>
                      <a:r>
                        <a:rPr b="0" lang="en-US" sz="1200" spc="-1" strike="noStrike">
                          <a:solidFill>
                            <a:srgbClr val="ffffff"/>
                          </a:solidFill>
                          <a:latin typeface="Calibri"/>
                        </a:rPr>
                        <a:t>Threat Actor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Explanation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548280">
                <a:tc>
                  <a:txBody>
                    <a:bodyPr lIns="37800" rIns="37800" anchor="t">
                      <a:noAutofit/>
                    </a:bodyPr>
                    <a:p>
                      <a:pPr>
                        <a:lnSpc>
                          <a:spcPct val="100000"/>
                        </a:lnSpc>
                        <a:buNone/>
                      </a:pPr>
                      <a:r>
                        <a:rPr b="0" lang="en-US" sz="1200" spc="-1" strike="noStrike">
                          <a:solidFill>
                            <a:srgbClr val="58585b"/>
                          </a:solidFill>
                          <a:latin typeface="Calibri"/>
                        </a:rPr>
                        <a:t>Script Kiddies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Script kiddies emerged in the 1990s. They are teenagers or inexperienced threat actors running existing scripts, tools, and exploits, to cause harm, but typically not for profit. </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624240">
                <a:tc>
                  <a:txBody>
                    <a:bodyPr lIns="37800" rIns="37800" anchor="t">
                      <a:noAutofit/>
                    </a:bodyPr>
                    <a:p>
                      <a:pPr>
                        <a:lnSpc>
                          <a:spcPct val="100000"/>
                        </a:lnSpc>
                        <a:buNone/>
                      </a:pPr>
                      <a:r>
                        <a:rPr b="0" lang="en-US" sz="1200" spc="-1" strike="noStrike">
                          <a:solidFill>
                            <a:srgbClr val="58585b"/>
                          </a:solidFill>
                          <a:latin typeface="Calibri"/>
                        </a:rPr>
                        <a:t>Vulnerability Brokers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Vulnerability brokers are grey hat hackers who attempt to discover exploits and report them to vendors, sometimes for prizes or rewards.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477720">
                <a:tc>
                  <a:txBody>
                    <a:bodyPr lIns="37800" rIns="37800" anchor="t">
                      <a:noAutofit/>
                    </a:bodyPr>
                    <a:p>
                      <a:pPr>
                        <a:lnSpc>
                          <a:spcPct val="100000"/>
                        </a:lnSpc>
                        <a:buNone/>
                      </a:pPr>
                      <a:r>
                        <a:rPr b="0" lang="en-US" sz="1200" spc="-1" strike="noStrike">
                          <a:solidFill>
                            <a:srgbClr val="58585b"/>
                          </a:solidFill>
                          <a:latin typeface="Calibri"/>
                        </a:rPr>
                        <a:t>Hacktivists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Hacktivists are grey hat hackers who rally and protest against different political and social ideas. </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387720">
                <a:tc>
                  <a:txBody>
                    <a:bodyPr lIns="37800" rIns="37800" anchor="t">
                      <a:noAutofit/>
                    </a:bodyPr>
                    <a:p>
                      <a:pPr>
                        <a:lnSpc>
                          <a:spcPct val="100000"/>
                        </a:lnSpc>
                        <a:buNone/>
                      </a:pPr>
                      <a:r>
                        <a:rPr b="0" lang="en-US" sz="1200" spc="-1" strike="noStrike">
                          <a:solidFill>
                            <a:srgbClr val="58585b"/>
                          </a:solidFill>
                          <a:latin typeface="Calibri"/>
                        </a:rPr>
                        <a:t>Cybercriminals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000000"/>
                          </a:solidFill>
                          <a:latin typeface="Calibri"/>
                        </a:rPr>
                        <a:t>Cybercriminal is a term for black hat hackers who are either self-employed or working for large cybercrime organizations. </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533880">
                <a:tc>
                  <a:txBody>
                    <a:bodyPr lIns="37800" rIns="37800" anchor="t">
                      <a:noAutofit/>
                    </a:bodyPr>
                    <a:p>
                      <a:pPr>
                        <a:lnSpc>
                          <a:spcPct val="100000"/>
                        </a:lnSpc>
                        <a:buNone/>
                      </a:pPr>
                      <a:r>
                        <a:rPr b="0" lang="en-US" sz="1200" spc="-1" strike="noStrike">
                          <a:solidFill>
                            <a:srgbClr val="000000"/>
                          </a:solidFill>
                          <a:latin typeface="Calibri"/>
                        </a:rPr>
                        <a:t>State- Sponsored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000000"/>
                          </a:solidFill>
                          <a:latin typeface="Calibri"/>
                        </a:rPr>
                        <a:t>State-Sponsored hackers are threat actors who steal government secrets, gather intelligence, and sabotage networks of foreign governments, terrorist groups, and corporations. </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64" name="PlaceHolder 3"/>
          <p:cNvSpPr>
            <a:spLocks noGrp="1"/>
          </p:cNvSpPr>
          <p:nvPr>
            <p:ph type="sldNum" idx="2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D2A67E4-9D5A-4A69-A12D-781F6B6384F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Who is Attacking Our Network?</a:t>
            </a:r>
            <a:endParaRPr b="0" lang="en-AU" sz="1600" spc="-1" strike="noStrike">
              <a:latin typeface="Arial"/>
            </a:endParaRPr>
          </a:p>
        </p:txBody>
      </p:sp>
      <p:sp>
        <p:nvSpPr>
          <p:cNvPr id="36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Cybercriminals</a:t>
            </a:r>
            <a:endParaRPr b="0" lang="en-AU" sz="2200" spc="-1" strike="noStrike">
              <a:latin typeface="Arial"/>
            </a:endParaRPr>
          </a:p>
        </p:txBody>
      </p:sp>
      <p:sp>
        <p:nvSpPr>
          <p:cNvPr id="367" name="Object 17"/>
          <p:cNvSpPr/>
          <p:nvPr/>
        </p:nvSpPr>
        <p:spPr>
          <a:xfrm>
            <a:off x="0" y="914400"/>
            <a:ext cx="3311280" cy="382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Cybercriminals are threat actors who are motivated to make money using any means necessary. </a:t>
            </a:r>
            <a:endParaRPr b="0" lang="en-AU" sz="1600" spc="-1" strike="noStrike">
              <a:latin typeface="Arial"/>
            </a:endParaRPr>
          </a:p>
          <a:p>
            <a:pPr>
              <a:lnSpc>
                <a:spcPct val="100000"/>
              </a:lnSpc>
              <a:buNone/>
            </a:pP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While some cybercriminals work independently, they are more often financed and sponsored by criminal organizations. </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It is estimated that globally, cybercriminals steal billions of dollars from consumers and businesses every year.</a:t>
            </a:r>
            <a:endParaRPr b="0" lang="en-AU" sz="1600" spc="-1" strike="noStrike">
              <a:latin typeface="Arial"/>
            </a:endParaRPr>
          </a:p>
        </p:txBody>
      </p:sp>
      <p:pic>
        <p:nvPicPr>
          <p:cNvPr id="368" name="Picture 1" descr=""/>
          <p:cNvPicPr/>
          <p:nvPr/>
        </p:nvPicPr>
        <p:blipFill>
          <a:blip r:embed="rId1"/>
          <a:stretch/>
        </p:blipFill>
        <p:spPr>
          <a:xfrm>
            <a:off x="3312000" y="914400"/>
            <a:ext cx="5602680" cy="3189240"/>
          </a:xfrm>
          <a:prstGeom prst="rect">
            <a:avLst/>
          </a:prstGeom>
          <a:ln w="0">
            <a:noFill/>
          </a:ln>
        </p:spPr>
      </p:pic>
      <p:sp>
        <p:nvSpPr>
          <p:cNvPr id="369" name="PlaceHolder 3"/>
          <p:cNvSpPr>
            <a:spLocks noGrp="1"/>
          </p:cNvSpPr>
          <p:nvPr>
            <p:ph type="sldNum" idx="2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0F310AC-C061-483D-8BDA-8AFACC32549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Who is Attacking Our Network?</a:t>
            </a:r>
            <a:endParaRPr b="0" lang="en-AU" sz="1600" spc="-1" strike="noStrike">
              <a:latin typeface="Arial"/>
            </a:endParaRPr>
          </a:p>
        </p:txBody>
      </p:sp>
      <p:sp>
        <p:nvSpPr>
          <p:cNvPr id="37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Cybersecurity Tasks</a:t>
            </a:r>
            <a:endParaRPr b="0" lang="en-AU" sz="2200" spc="-1" strike="noStrike">
              <a:latin typeface="Arial"/>
            </a:endParaRPr>
          </a:p>
        </p:txBody>
      </p:sp>
      <p:sp>
        <p:nvSpPr>
          <p:cNvPr id="372" name="Object 20"/>
          <p:cNvSpPr/>
          <p:nvPr/>
        </p:nvSpPr>
        <p:spPr>
          <a:xfrm>
            <a:off x="457200" y="1126440"/>
            <a:ext cx="8494920" cy="29959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DejaVu Sans"/>
              </a:rPr>
              <a:t>Organizations must act to protect their assets, users, and customers. They must develop and practice cybersecurity tasks, including the following:</a:t>
            </a:r>
            <a:endParaRPr b="0" lang="en-AU" sz="1800" spc="-1" strike="noStrike">
              <a:latin typeface="Arial"/>
            </a:endParaRPr>
          </a:p>
          <a:p>
            <a:pPr>
              <a:lnSpc>
                <a:spcPts val="2001"/>
              </a:lnSpc>
              <a:buNone/>
            </a:pPr>
            <a:endParaRPr b="0" lang="en-AU" sz="1800" spc="-1" strike="noStrike">
              <a:latin typeface="Arial"/>
            </a:endParaRPr>
          </a:p>
          <a:p>
            <a:pPr lvl="1" marL="743040" indent="-285840">
              <a:lnSpc>
                <a:spcPts val="2001"/>
              </a:lnSpc>
              <a:buClr>
                <a:srgbClr val="000000"/>
              </a:buClr>
              <a:buFont typeface="Arial"/>
              <a:buChar char="•"/>
            </a:pPr>
            <a:r>
              <a:rPr b="0" lang="en-US" sz="1800" spc="-1" strike="noStrike">
                <a:solidFill>
                  <a:srgbClr val="000000"/>
                </a:solidFill>
                <a:latin typeface="Arial"/>
                <a:ea typeface="DejaVu Sans"/>
              </a:rPr>
              <a:t>Use a trustworthy IT vendor</a:t>
            </a:r>
            <a:endParaRPr b="0" lang="en-AU" sz="1800" spc="-1" strike="noStrike">
              <a:latin typeface="Arial"/>
            </a:endParaRPr>
          </a:p>
          <a:p>
            <a:pPr lvl="1" marL="743040" indent="-285840">
              <a:lnSpc>
                <a:spcPts val="2001"/>
              </a:lnSpc>
              <a:buClr>
                <a:srgbClr val="000000"/>
              </a:buClr>
              <a:buFont typeface="Arial"/>
              <a:buChar char="•"/>
            </a:pPr>
            <a:r>
              <a:rPr b="0" lang="en-US" sz="1800" spc="-1" strike="noStrike">
                <a:solidFill>
                  <a:srgbClr val="000000"/>
                </a:solidFill>
                <a:latin typeface="Arial"/>
                <a:ea typeface="DejaVu Sans"/>
              </a:rPr>
              <a:t>Keep security software up-to-date</a:t>
            </a:r>
            <a:endParaRPr b="0" lang="en-AU" sz="1800" spc="-1" strike="noStrike">
              <a:latin typeface="Arial"/>
            </a:endParaRPr>
          </a:p>
          <a:p>
            <a:pPr lvl="1" marL="743040" indent="-285840">
              <a:lnSpc>
                <a:spcPts val="2001"/>
              </a:lnSpc>
              <a:buClr>
                <a:srgbClr val="000000"/>
              </a:buClr>
              <a:buFont typeface="Arial"/>
              <a:buChar char="•"/>
            </a:pPr>
            <a:r>
              <a:rPr b="0" lang="en-US" sz="1800" spc="-1" strike="noStrike">
                <a:solidFill>
                  <a:srgbClr val="000000"/>
                </a:solidFill>
                <a:latin typeface="Arial"/>
                <a:ea typeface="DejaVu Sans"/>
              </a:rPr>
              <a:t>Perform regular penetration tests</a:t>
            </a:r>
            <a:endParaRPr b="0" lang="en-AU" sz="1800" spc="-1" strike="noStrike">
              <a:latin typeface="Arial"/>
            </a:endParaRPr>
          </a:p>
          <a:p>
            <a:pPr lvl="1" marL="743040" indent="-285840">
              <a:lnSpc>
                <a:spcPts val="2001"/>
              </a:lnSpc>
              <a:buClr>
                <a:srgbClr val="000000"/>
              </a:buClr>
              <a:buFont typeface="Arial"/>
              <a:buChar char="•"/>
            </a:pPr>
            <a:r>
              <a:rPr b="0" lang="en-US" sz="1800" spc="-1" strike="noStrike">
                <a:solidFill>
                  <a:srgbClr val="000000"/>
                </a:solidFill>
                <a:latin typeface="Arial"/>
                <a:ea typeface="DejaVu Sans"/>
              </a:rPr>
              <a:t>Back up to cloud and hard disk</a:t>
            </a:r>
            <a:endParaRPr b="0" lang="en-AU" sz="1800" spc="-1" strike="noStrike">
              <a:latin typeface="Arial"/>
            </a:endParaRPr>
          </a:p>
          <a:p>
            <a:pPr lvl="1" marL="743040" indent="-285840">
              <a:lnSpc>
                <a:spcPts val="2001"/>
              </a:lnSpc>
              <a:buClr>
                <a:srgbClr val="000000"/>
              </a:buClr>
              <a:buFont typeface="Arial"/>
              <a:buChar char="•"/>
            </a:pPr>
            <a:r>
              <a:rPr b="0" lang="en-US" sz="1800" spc="-1" strike="noStrike">
                <a:solidFill>
                  <a:srgbClr val="000000"/>
                </a:solidFill>
                <a:latin typeface="Arial"/>
                <a:ea typeface="DejaVu Sans"/>
              </a:rPr>
              <a:t>Periodically change WIFI password</a:t>
            </a:r>
            <a:endParaRPr b="0" lang="en-AU" sz="1800" spc="-1" strike="noStrike">
              <a:latin typeface="Arial"/>
            </a:endParaRPr>
          </a:p>
          <a:p>
            <a:pPr lvl="1" marL="743040" indent="-285840">
              <a:lnSpc>
                <a:spcPts val="2001"/>
              </a:lnSpc>
              <a:buClr>
                <a:srgbClr val="000000"/>
              </a:buClr>
              <a:buFont typeface="Arial"/>
              <a:buChar char="•"/>
            </a:pPr>
            <a:r>
              <a:rPr b="0" lang="en-US" sz="1800" spc="-1" strike="noStrike">
                <a:solidFill>
                  <a:srgbClr val="000000"/>
                </a:solidFill>
                <a:latin typeface="Arial"/>
                <a:ea typeface="DejaVu Sans"/>
              </a:rPr>
              <a:t>Keep security policy up-to-date</a:t>
            </a:r>
            <a:endParaRPr b="0" lang="en-AU" sz="1800" spc="-1" strike="noStrike">
              <a:latin typeface="Arial"/>
            </a:endParaRPr>
          </a:p>
          <a:p>
            <a:pPr lvl="1" marL="743040" indent="-285840">
              <a:lnSpc>
                <a:spcPts val="2001"/>
              </a:lnSpc>
              <a:buClr>
                <a:srgbClr val="000000"/>
              </a:buClr>
              <a:buFont typeface="Arial"/>
              <a:buChar char="•"/>
            </a:pPr>
            <a:r>
              <a:rPr b="0" lang="en-US" sz="1800" spc="-1" strike="noStrike">
                <a:solidFill>
                  <a:srgbClr val="000000"/>
                </a:solidFill>
                <a:latin typeface="Arial"/>
                <a:ea typeface="DejaVu Sans"/>
              </a:rPr>
              <a:t>Enforce use of strong passwords</a:t>
            </a:r>
            <a:endParaRPr b="0" lang="en-AU" sz="1800" spc="-1" strike="noStrike">
              <a:latin typeface="Arial"/>
            </a:endParaRPr>
          </a:p>
          <a:p>
            <a:pPr lvl="1" marL="743040" indent="-285840">
              <a:lnSpc>
                <a:spcPts val="2001"/>
              </a:lnSpc>
              <a:buClr>
                <a:srgbClr val="000000"/>
              </a:buClr>
              <a:buFont typeface="Arial"/>
              <a:buChar char="•"/>
            </a:pPr>
            <a:r>
              <a:rPr b="0" lang="en-US" sz="1800" spc="-1" strike="noStrike">
                <a:solidFill>
                  <a:srgbClr val="000000"/>
                </a:solidFill>
                <a:latin typeface="Arial"/>
                <a:ea typeface="DejaVu Sans"/>
              </a:rPr>
              <a:t>Use two factor authentication</a:t>
            </a:r>
            <a:endParaRPr b="0" lang="en-AU" sz="1800" spc="-1" strike="noStrike">
              <a:latin typeface="Arial"/>
            </a:endParaRPr>
          </a:p>
          <a:p>
            <a:pPr>
              <a:lnSpc>
                <a:spcPts val="2001"/>
              </a:lnSpc>
              <a:buNone/>
            </a:pPr>
            <a:endParaRPr b="0" lang="en-AU" sz="1400" spc="-1" strike="noStrike">
              <a:latin typeface="Arial"/>
            </a:endParaRPr>
          </a:p>
          <a:p>
            <a:pPr>
              <a:lnSpc>
                <a:spcPts val="2001"/>
              </a:lnSpc>
              <a:buNone/>
            </a:pPr>
            <a:endParaRPr b="0" lang="en-AU" sz="1400" spc="-1" strike="noStrike">
              <a:latin typeface="Arial"/>
            </a:endParaRPr>
          </a:p>
          <a:p>
            <a:pPr>
              <a:lnSpc>
                <a:spcPts val="2001"/>
              </a:lnSpc>
              <a:buNone/>
            </a:pPr>
            <a:endParaRPr b="0" lang="en-AU" sz="1400" spc="-1" strike="noStrike">
              <a:latin typeface="Arial"/>
            </a:endParaRPr>
          </a:p>
        </p:txBody>
      </p:sp>
      <p:sp>
        <p:nvSpPr>
          <p:cNvPr id="373" name="PlaceHolder 3"/>
          <p:cNvSpPr>
            <a:spLocks noGrp="1"/>
          </p:cNvSpPr>
          <p:nvPr>
            <p:ph type="sldNum" idx="2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C73F5D6-E549-4260-A74C-EDCBFDE41A5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Who is Attacking Our Network?</a:t>
            </a:r>
            <a:endParaRPr b="0" lang="en-AU" sz="1600" spc="-1" strike="noStrike">
              <a:latin typeface="Arial"/>
            </a:endParaRPr>
          </a:p>
        </p:txBody>
      </p:sp>
      <p:sp>
        <p:nvSpPr>
          <p:cNvPr id="37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Cyber Threat Indicators</a:t>
            </a:r>
            <a:endParaRPr b="0" lang="en-AU" sz="2200" spc="-1" strike="noStrike">
              <a:latin typeface="Arial"/>
            </a:endParaRPr>
          </a:p>
        </p:txBody>
      </p:sp>
      <p:sp>
        <p:nvSpPr>
          <p:cNvPr id="376" name="Object 23"/>
          <p:cNvSpPr/>
          <p:nvPr/>
        </p:nvSpPr>
        <p:spPr>
          <a:xfrm>
            <a:off x="0" y="914400"/>
            <a:ext cx="904356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Many network attacks can be prevented by sharing information about </a:t>
            </a:r>
            <a:r>
              <a:rPr b="1" lang="en-US" sz="1600" spc="-1" strike="noStrike">
                <a:solidFill>
                  <a:srgbClr val="000000"/>
                </a:solidFill>
                <a:latin typeface="Arial"/>
                <a:ea typeface="DejaVu Sans"/>
              </a:rPr>
              <a:t>indicators of compromise</a:t>
            </a:r>
            <a:r>
              <a:rPr b="0" lang="en-US" sz="1600" spc="-1" strike="noStrike">
                <a:solidFill>
                  <a:srgbClr val="000000"/>
                </a:solidFill>
                <a:latin typeface="Arial"/>
                <a:ea typeface="DejaVu Sans"/>
              </a:rPr>
              <a:t> (IOC). Each attack has unique, identifiable attributes. Indicators of compromise are the evidence that an attack has occurred. </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IOCs can be features that identify the following:</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DejaVu Sans"/>
              </a:rPr>
              <a:t>malware files</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DejaVu Sans"/>
              </a:rPr>
              <a:t>IP addresses of servers that are used in attacks</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DejaVu Sans"/>
              </a:rPr>
              <a:t>filenames</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DejaVu Sans"/>
              </a:rPr>
              <a:t>characteristic changes made to end system software</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1" lang="en-US" sz="1600" spc="-1" strike="noStrike">
                <a:solidFill>
                  <a:srgbClr val="000000"/>
                </a:solidFill>
                <a:latin typeface="Arial"/>
                <a:ea typeface="DejaVu Sans"/>
              </a:rPr>
              <a:t>Indicators of attack</a:t>
            </a:r>
            <a:r>
              <a:rPr b="0" lang="en-US" sz="1600" spc="-1" strike="noStrike">
                <a:solidFill>
                  <a:srgbClr val="000000"/>
                </a:solidFill>
                <a:latin typeface="Arial"/>
                <a:ea typeface="DejaVu Sans"/>
              </a:rPr>
              <a:t> (IOA) focus more on the motivation behind an attack and the potential means by which threat actors have, or will, compromise vulnerabilities to gain access to assets. IOAs are concerned with the strategies that are used by attackers. </a:t>
            </a:r>
            <a:endParaRPr b="0" lang="en-AU" sz="1600" spc="-1" strike="noStrike">
              <a:latin typeface="Arial"/>
            </a:endParaRPr>
          </a:p>
        </p:txBody>
      </p:sp>
      <p:sp>
        <p:nvSpPr>
          <p:cNvPr id="377" name="PlaceHolder 3"/>
          <p:cNvSpPr>
            <a:spLocks noGrp="1"/>
          </p:cNvSpPr>
          <p:nvPr>
            <p:ph type="sldNum" idx="2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3A6664C-1E05-480B-AFEC-75994D82725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Who is Attacking Our Network?</a:t>
            </a:r>
            <a:endParaRPr b="0" lang="en-AU" sz="1600" spc="-1" strike="noStrike">
              <a:latin typeface="Arial"/>
            </a:endParaRPr>
          </a:p>
        </p:txBody>
      </p:sp>
      <p:sp>
        <p:nvSpPr>
          <p:cNvPr id="37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Threat Sharing and Building Cybersecurity Awareness</a:t>
            </a:r>
            <a:endParaRPr b="0" lang="en-AU" sz="2200" spc="-1" strike="noStrike">
              <a:latin typeface="Arial"/>
            </a:endParaRPr>
          </a:p>
        </p:txBody>
      </p:sp>
      <p:sp>
        <p:nvSpPr>
          <p:cNvPr id="380" name="Object 26"/>
          <p:cNvSpPr/>
          <p:nvPr/>
        </p:nvSpPr>
        <p:spPr>
          <a:xfrm>
            <a:off x="0" y="914400"/>
            <a:ext cx="8960400" cy="3191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US Cybersecurity Infrastructure and Security Agency (CISA) uses a system called Automated Indicator Sharing (AIS). AIS enables the sharing of attack indicators between the US government and the private sector as soon as threats are verified. CISA offers many resources that help to limit the size of the United States attack surface.</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CISA and the National Cyber Security Alliance (NCSA) promote cybersecurity to all users. For example, they have an annual campaign in every October called “National Cybersecurity Awareness Month” (NCSAM).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European Union Agency for Cybersecurity (ENISA) delivers advice and solutions for the cybersecurity challenges of the EU member states. </a:t>
            </a:r>
            <a:endParaRPr b="0" lang="en-AU" sz="1600" spc="-1" strike="noStrike">
              <a:latin typeface="Arial"/>
            </a:endParaRPr>
          </a:p>
        </p:txBody>
      </p:sp>
      <p:sp>
        <p:nvSpPr>
          <p:cNvPr id="381" name="PlaceHolder 3"/>
          <p:cNvSpPr>
            <a:spLocks noGrp="1"/>
          </p:cNvSpPr>
          <p:nvPr>
            <p:ph type="sldNum" idx="2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28DC1F6-78DB-4EA9-924B-FB97012C1DA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2.2 Threat Actor Tools</a:t>
            </a:r>
            <a:endParaRPr b="0" lang="en-AU" sz="4600" spc="-1" strike="noStrike">
              <a:latin typeface="Arial"/>
            </a:endParaRPr>
          </a:p>
        </p:txBody>
      </p:sp>
      <p:sp>
        <p:nvSpPr>
          <p:cNvPr id="383" name="PlaceHolder 2"/>
          <p:cNvSpPr>
            <a:spLocks noGrp="1"/>
          </p:cNvSpPr>
          <p:nvPr>
            <p:ph type="sldNum" idx="2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8FC650A-359E-4240-8517-0C5AA640C35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Threat Actor Tools</a:t>
            </a:r>
            <a:endParaRPr b="0" lang="en-AU" sz="1600" spc="-1" strike="noStrike">
              <a:latin typeface="Arial"/>
            </a:endParaRPr>
          </a:p>
        </p:txBody>
      </p:sp>
      <p:sp>
        <p:nvSpPr>
          <p:cNvPr id="38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Introduction of Attack Tools</a:t>
            </a:r>
            <a:endParaRPr b="0" lang="en-AU" sz="2200" spc="-1" strike="noStrike">
              <a:latin typeface="Arial"/>
            </a:endParaRPr>
          </a:p>
        </p:txBody>
      </p:sp>
      <p:sp>
        <p:nvSpPr>
          <p:cNvPr id="386" name="Object 30"/>
          <p:cNvSpPr/>
          <p:nvPr/>
        </p:nvSpPr>
        <p:spPr>
          <a:xfrm>
            <a:off x="0" y="914400"/>
            <a:ext cx="8627760" cy="9136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To exploit a vulnerability, a threat actor must have a technique or tool. Over the years, attack tools have become more sophisticated, and highly automated. These new tools require less technical knowledge to implement.</a:t>
            </a:r>
            <a:endParaRPr b="0" lang="en-AU" sz="1600" spc="-1" strike="noStrike">
              <a:latin typeface="Arial"/>
            </a:endParaRPr>
          </a:p>
        </p:txBody>
      </p:sp>
      <p:pic>
        <p:nvPicPr>
          <p:cNvPr id="387" name="Picture 2" descr=""/>
          <p:cNvPicPr/>
          <p:nvPr/>
        </p:nvPicPr>
        <p:blipFill>
          <a:blip r:embed="rId1"/>
          <a:stretch/>
        </p:blipFill>
        <p:spPr>
          <a:xfrm>
            <a:off x="292320" y="1953360"/>
            <a:ext cx="3065760" cy="2341440"/>
          </a:xfrm>
          <a:prstGeom prst="rect">
            <a:avLst/>
          </a:prstGeom>
          <a:ln w="0">
            <a:noFill/>
          </a:ln>
        </p:spPr>
      </p:pic>
      <p:pic>
        <p:nvPicPr>
          <p:cNvPr id="388" name="Picture 4" descr=""/>
          <p:cNvPicPr/>
          <p:nvPr/>
        </p:nvPicPr>
        <p:blipFill>
          <a:blip r:embed="rId2"/>
          <a:stretch/>
        </p:blipFill>
        <p:spPr>
          <a:xfrm>
            <a:off x="4806360" y="1953360"/>
            <a:ext cx="3065760" cy="2291400"/>
          </a:xfrm>
          <a:prstGeom prst="rect">
            <a:avLst/>
          </a:prstGeom>
          <a:ln w="0">
            <a:noFill/>
          </a:ln>
        </p:spPr>
      </p:pic>
      <p:sp>
        <p:nvSpPr>
          <p:cNvPr id="389" name="PlaceHolder 3"/>
          <p:cNvSpPr>
            <a:spLocks noGrp="1"/>
          </p:cNvSpPr>
          <p:nvPr>
            <p:ph type="sldNum" idx="3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57995CA-93AE-47DB-B25E-50BC2EC27B5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0" y="41400"/>
            <a:ext cx="9143280" cy="612000"/>
          </a:xfrm>
          <a:prstGeom prst="rect">
            <a:avLst/>
          </a:prstGeom>
          <a:noFill/>
          <a:ln w="0">
            <a:noFill/>
          </a:ln>
        </p:spPr>
        <p:txBody>
          <a:bodyPr numCol="1" spcCol="0" lIns="90000" rIns="90000" tIns="45000" bIns="45000" anchor="ctr">
            <a:noAutofit/>
          </a:bodyPr>
          <a:p>
            <a:pPr>
              <a:lnSpc>
                <a:spcPct val="100000"/>
              </a:lnSpc>
              <a:buNone/>
            </a:pPr>
            <a:r>
              <a:rPr b="0" lang="en-US" sz="2400" spc="-1" strike="noStrike">
                <a:solidFill>
                  <a:srgbClr val="367187"/>
                </a:solidFill>
                <a:latin typeface="Arial"/>
                <a:ea typeface="ＭＳ Ｐゴシック"/>
              </a:rPr>
              <a:t>Module Objectives</a:t>
            </a:r>
            <a:endParaRPr b="0" lang="en-AU" sz="2400" spc="-1" strike="noStrike">
              <a:latin typeface="Arial"/>
            </a:endParaRPr>
          </a:p>
        </p:txBody>
      </p:sp>
      <p:sp>
        <p:nvSpPr>
          <p:cNvPr id="284" name="PlaceHolder 2"/>
          <p:cNvSpPr>
            <a:spLocks noGrp="1"/>
          </p:cNvSpPr>
          <p:nvPr>
            <p:ph/>
          </p:nvPr>
        </p:nvSpPr>
        <p:spPr>
          <a:xfrm>
            <a:off x="99360" y="654120"/>
            <a:ext cx="8730720" cy="826920"/>
          </a:xfrm>
          <a:prstGeom prst="rect">
            <a:avLst/>
          </a:prstGeom>
          <a:noFill/>
          <a:ln w="0">
            <a:noFill/>
          </a:ln>
        </p:spPr>
        <p:txBody>
          <a:bodyPr numCol="1" spcCol="0" lIns="90000" rIns="182880" tIns="45000" bIns="45000" anchor="t">
            <a:noAutofit/>
          </a:bodyPr>
          <a:p>
            <a:pPr>
              <a:lnSpc>
                <a:spcPct val="100000"/>
              </a:lnSpc>
              <a:buNone/>
              <a:tabLst>
                <a:tab algn="l" pos="0"/>
              </a:tabLst>
            </a:pPr>
            <a:r>
              <a:rPr b="1" lang="en-US" sz="1400" spc="-1" strike="noStrike">
                <a:solidFill>
                  <a:srgbClr val="58585b"/>
                </a:solidFill>
                <a:latin typeface="Arial"/>
                <a:ea typeface="Calibri"/>
              </a:rPr>
              <a:t>Module Title: </a:t>
            </a:r>
            <a:r>
              <a:rPr b="0" lang="en-US" sz="1400" spc="-1" strike="noStrike">
                <a:solidFill>
                  <a:srgbClr val="58585b"/>
                </a:solidFill>
                <a:latin typeface="Arial"/>
                <a:ea typeface="Calibri"/>
              </a:rPr>
              <a:t>Securing Networks</a:t>
            </a:r>
            <a:endParaRPr b="0" lang="en-AU" sz="1400" spc="-1" strike="noStrike">
              <a:latin typeface="Arial"/>
            </a:endParaRPr>
          </a:p>
          <a:p>
            <a:pPr>
              <a:lnSpc>
                <a:spcPct val="100000"/>
              </a:lnSpc>
              <a:buNone/>
              <a:tabLst>
                <a:tab algn="l" pos="0"/>
              </a:tabLst>
            </a:pPr>
            <a:endParaRPr b="0" lang="en-AU" sz="1400" spc="-1" strike="noStrike">
              <a:latin typeface="Arial"/>
            </a:endParaRPr>
          </a:p>
          <a:p>
            <a:pPr>
              <a:lnSpc>
                <a:spcPct val="100000"/>
              </a:lnSpc>
              <a:buNone/>
              <a:tabLst>
                <a:tab algn="l" pos="0"/>
              </a:tabLst>
            </a:pPr>
            <a:r>
              <a:rPr b="1" lang="en-US" sz="1400" spc="-1" strike="noStrike">
                <a:solidFill>
                  <a:srgbClr val="58585b"/>
                </a:solidFill>
                <a:latin typeface="Arial"/>
                <a:ea typeface="Calibri"/>
              </a:rPr>
              <a:t>Module Objective</a:t>
            </a:r>
            <a:r>
              <a:rPr b="0" lang="en-US" sz="1400" spc="-1" strike="noStrike">
                <a:solidFill>
                  <a:srgbClr val="58585b"/>
                </a:solidFill>
                <a:latin typeface="Arial"/>
                <a:ea typeface="Calibri"/>
              </a:rPr>
              <a:t>: Explain network security.</a:t>
            </a:r>
            <a:endParaRPr b="0" lang="en-AU" sz="1400" spc="-1" strike="noStrike">
              <a:latin typeface="Arial"/>
            </a:endParaRPr>
          </a:p>
          <a:p>
            <a:pPr>
              <a:lnSpc>
                <a:spcPct val="100000"/>
              </a:lnSpc>
              <a:spcBef>
                <a:spcPts val="451"/>
              </a:spcBef>
              <a:spcAft>
                <a:spcPts val="601"/>
              </a:spcAft>
              <a:buNone/>
              <a:tabLst>
                <a:tab algn="l" pos="0"/>
              </a:tabLst>
            </a:pPr>
            <a:endParaRPr b="0" lang="en-AU" sz="1500" spc="-1" strike="noStrike">
              <a:latin typeface="Arial"/>
            </a:endParaRPr>
          </a:p>
          <a:p>
            <a:pPr marL="89280">
              <a:lnSpc>
                <a:spcPct val="100000"/>
              </a:lnSpc>
              <a:spcBef>
                <a:spcPts val="451"/>
              </a:spcBef>
              <a:spcAft>
                <a:spcPts val="601"/>
              </a:spcAft>
              <a:buNone/>
              <a:tabLst>
                <a:tab algn="l" pos="0"/>
              </a:tabLst>
            </a:pPr>
            <a:endParaRPr b="0" lang="en-AU" sz="1500" spc="-1" strike="noStrike">
              <a:latin typeface="Arial"/>
            </a:endParaRPr>
          </a:p>
          <a:p>
            <a:pPr marL="89280">
              <a:lnSpc>
                <a:spcPct val="100000"/>
              </a:lnSpc>
              <a:spcBef>
                <a:spcPts val="451"/>
              </a:spcBef>
              <a:spcAft>
                <a:spcPts val="601"/>
              </a:spcAft>
              <a:buNone/>
              <a:tabLst>
                <a:tab algn="l" pos="0"/>
              </a:tabLst>
            </a:pPr>
            <a:endParaRPr b="0" lang="en-AU" sz="1500" spc="-1" strike="noStrike">
              <a:latin typeface="Arial"/>
            </a:endParaRPr>
          </a:p>
        </p:txBody>
      </p:sp>
      <p:graphicFrame>
        <p:nvGraphicFramePr>
          <p:cNvPr id="285" name="Table 1"/>
          <p:cNvGraphicFramePr/>
          <p:nvPr/>
        </p:nvGraphicFramePr>
        <p:xfrm>
          <a:off x="423360" y="1692360"/>
          <a:ext cx="8262720" cy="750960"/>
        </p:xfrm>
        <a:graphic>
          <a:graphicData uri="http://schemas.openxmlformats.org/drawingml/2006/table">
            <a:tbl>
              <a:tblPr/>
              <a:tblGrid>
                <a:gridCol w="2917440"/>
                <a:gridCol w="5345640"/>
              </a:tblGrid>
              <a:tr h="223920">
                <a:tc>
                  <a:txBody>
                    <a:bodyPr lIns="60120" rIns="60120" anchor="t">
                      <a:noAutofit/>
                    </a:bodyPr>
                    <a:p>
                      <a:pPr>
                        <a:lnSpc>
                          <a:spcPct val="107000"/>
                        </a:lnSpc>
                        <a:buNone/>
                      </a:pPr>
                      <a:r>
                        <a:rPr b="0" lang="en-US" sz="1100" spc="-1" strike="noStrike">
                          <a:solidFill>
                            <a:srgbClr val="ffffff"/>
                          </a:solidFill>
                          <a:latin typeface="Arial"/>
                        </a:rPr>
                        <a:t>Topic Title</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ffffff"/>
                          </a:solidFill>
                          <a:latin typeface="Arial"/>
                        </a:rPr>
                        <a:t>Topic Objective</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r>
              <a:tr h="263520">
                <a:tc>
                  <a:txBody>
                    <a:bodyPr lIns="60120" rIns="60120" anchor="t">
                      <a:noAutofit/>
                    </a:bodyPr>
                    <a:p>
                      <a:pPr>
                        <a:lnSpc>
                          <a:spcPct val="107000"/>
                        </a:lnSpc>
                        <a:buNone/>
                      </a:pPr>
                      <a:r>
                        <a:rPr b="1" lang="en-US" sz="1100" spc="-1" strike="noStrike">
                          <a:solidFill>
                            <a:srgbClr val="ffffff"/>
                          </a:solidFill>
                          <a:latin typeface="Arial"/>
                          <a:ea typeface="Calibri"/>
                        </a:rPr>
                        <a:t>Current State of Affairs</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58585b"/>
                          </a:solidFill>
                          <a:latin typeface="Arial"/>
                          <a:ea typeface="Calibri"/>
                        </a:rPr>
                        <a:t>Describe the current network security landscape.</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263880">
                <a:tc>
                  <a:txBody>
                    <a:bodyPr lIns="60120" rIns="60120" anchor="t">
                      <a:noAutofit/>
                    </a:bodyPr>
                    <a:p>
                      <a:pPr>
                        <a:lnSpc>
                          <a:spcPct val="107000"/>
                        </a:lnSpc>
                        <a:buNone/>
                      </a:pPr>
                      <a:r>
                        <a:rPr b="0" lang="en-US" sz="1100" spc="-1" strike="noStrike">
                          <a:solidFill>
                            <a:srgbClr val="ffffff"/>
                          </a:solidFill>
                          <a:latin typeface="Arial"/>
                          <a:ea typeface="Calibri"/>
                        </a:rPr>
                        <a:t>Network Topology Overview</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58585b"/>
                          </a:solidFill>
                          <a:latin typeface="Arial"/>
                          <a:ea typeface="Calibri"/>
                        </a:rPr>
                        <a:t>Describe how all types of networks need to be protected.</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bl>
          </a:graphicData>
        </a:graphic>
      </p:graphicFrame>
    </p:spTree>
  </p:cSld>
  <p:transition spd="slow">
    <p:wipe dir="l"/>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Threat Actor Tools</a:t>
            </a:r>
            <a:endParaRPr b="0" lang="en-AU" sz="1600" spc="-1" strike="noStrike">
              <a:latin typeface="Arial"/>
            </a:endParaRPr>
          </a:p>
        </p:txBody>
      </p:sp>
      <p:sp>
        <p:nvSpPr>
          <p:cNvPr id="39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Evolution of Security Tools</a:t>
            </a:r>
            <a:endParaRPr b="0" lang="en-AU" sz="2200" spc="-1" strike="noStrike">
              <a:latin typeface="Arial"/>
            </a:endParaRPr>
          </a:p>
        </p:txBody>
      </p:sp>
      <p:sp>
        <p:nvSpPr>
          <p:cNvPr id="392" name="TextBox 2"/>
          <p:cNvSpPr/>
          <p:nvPr/>
        </p:nvSpPr>
        <p:spPr>
          <a:xfrm>
            <a:off x="0" y="731520"/>
            <a:ext cx="9143280" cy="729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Ethical hacking uses many different types of tools to test the network and end devices. To validate the security of a network and its systems, many network penetration testing tools have been developed. However, many of these tools can also be used by threat actors for exploitation.</a:t>
            </a:r>
            <a:endParaRPr b="0" lang="en-AU" sz="1400" spc="-1" strike="noStrike">
              <a:latin typeface="Arial"/>
            </a:endParaRPr>
          </a:p>
        </p:txBody>
      </p:sp>
      <p:graphicFrame>
        <p:nvGraphicFramePr>
          <p:cNvPr id="393" name="Table 5"/>
          <p:cNvGraphicFramePr/>
          <p:nvPr/>
        </p:nvGraphicFramePr>
        <p:xfrm>
          <a:off x="91440" y="1446480"/>
          <a:ext cx="8802720" cy="0"/>
        </p:xfrm>
        <a:graphic>
          <a:graphicData uri="http://schemas.openxmlformats.org/drawingml/2006/table">
            <a:tbl>
              <a:tblPr/>
              <a:tblGrid>
                <a:gridCol w="2103120"/>
                <a:gridCol w="6699960"/>
              </a:tblGrid>
              <a:tr h="0">
                <a:tc>
                  <a:txBody>
                    <a:bodyPr lIns="37800" rIns="37800" anchor="t">
                      <a:noAutofit/>
                    </a:bodyPr>
                    <a:p>
                      <a:pPr>
                        <a:lnSpc>
                          <a:spcPct val="100000"/>
                        </a:lnSpc>
                        <a:buNone/>
                      </a:pPr>
                      <a:r>
                        <a:rPr b="0" lang="en-US" sz="1200" spc="-1" strike="noStrike">
                          <a:solidFill>
                            <a:srgbClr val="ffffff"/>
                          </a:solidFill>
                          <a:latin typeface="Calibri"/>
                        </a:rPr>
                        <a:t>Categories of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050" spc="-1" strike="noStrike">
                          <a:solidFill>
                            <a:srgbClr val="58585b"/>
                          </a:solidFill>
                          <a:latin typeface="Arial"/>
                        </a:rPr>
                        <a:t>password crackers</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050" spc="-1" strike="noStrike">
                          <a:solidFill>
                            <a:srgbClr val="58585b"/>
                          </a:solidFill>
                          <a:latin typeface="Arial"/>
                        </a:rPr>
                        <a:t>Passwords are the most vulnerable security threat. Password cracking tools are often referred to as password recovery tools and can be used to crack or recover the password. Password crackers repeatedly make guesses in order to crack the password and access the system. Examples of password cracking tools include John the Ripper, Ophcrack, L0phtCrack, THC Hydra, RainbowCrack, and Medusa.</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050" spc="-1" strike="noStrike">
                          <a:solidFill>
                            <a:srgbClr val="58585b"/>
                          </a:solidFill>
                          <a:latin typeface="Arial"/>
                        </a:rPr>
                        <a:t>wireless hacking tools</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050" spc="-1" strike="noStrike">
                          <a:solidFill>
                            <a:srgbClr val="58585b"/>
                          </a:solidFill>
                          <a:latin typeface="Arial"/>
                        </a:rPr>
                        <a:t>Wireless networks are more susceptible to network security threats. Wireless hacking tools are used to intentionally hack into a wireless network to detect security vulnerabilities. Examples of wireless hacking tools include Aircrack-ng, Kismet, InSSIDer, KisMAC, Firesheep, and NetStumbler.</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050" spc="-1" strike="noStrike">
                          <a:solidFill>
                            <a:srgbClr val="58585b"/>
                          </a:solidFill>
                          <a:latin typeface="Arial"/>
                        </a:rPr>
                        <a:t>network scanning and hacking tools</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050" spc="-1" strike="noStrike">
                          <a:solidFill>
                            <a:srgbClr val="58585b"/>
                          </a:solidFill>
                          <a:latin typeface="Arial"/>
                        </a:rPr>
                        <a:t>Network scanning tools are used to probe network devices, servers, and hosts for open TCP or UDP ports. Examples of scanning tools include Nmap, SuperScan, Angry IP Scanner, and NetScanTools.</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050" spc="-1" strike="noStrike">
                          <a:solidFill>
                            <a:srgbClr val="58585b"/>
                          </a:solidFill>
                          <a:latin typeface="Arial"/>
                        </a:rPr>
                        <a:t>packet crafting tools</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050" spc="-1" strike="noStrike">
                          <a:solidFill>
                            <a:srgbClr val="58585b"/>
                          </a:solidFill>
                          <a:latin typeface="Arial"/>
                        </a:rPr>
                        <a:t>Packet crafting tools are used to probe and test a firewall’s robustness using specially crafted forged packets. Examples of such tools include Hping, Scapy, Socat, Yersinia, Netcat, Nping, and Nemesis.</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050" spc="-1" strike="noStrike">
                          <a:solidFill>
                            <a:srgbClr val="58585b"/>
                          </a:solidFill>
                          <a:latin typeface="Arial"/>
                        </a:rPr>
                        <a:t>packet sniffers</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050" spc="-1" strike="noStrike">
                          <a:solidFill>
                            <a:srgbClr val="58585b"/>
                          </a:solidFill>
                          <a:latin typeface="Arial"/>
                        </a:rPr>
                        <a:t>Packet sniffer tools are used to capture and analyze packets within traditional Ethernet LANs or WLANs. Tools include Wireshark, Tcpdump, Ettercap, Dsniff, EtherApe, Paros, Fiddler, Ratproxy, and SSLstrip.</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050" spc="-1" strike="noStrike">
                          <a:solidFill>
                            <a:srgbClr val="58585b"/>
                          </a:solidFill>
                          <a:latin typeface="Arial"/>
                        </a:rPr>
                        <a:t>rootkit detectors</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050" spc="-1" strike="noStrike">
                          <a:solidFill>
                            <a:srgbClr val="58585b"/>
                          </a:solidFill>
                          <a:latin typeface="Arial"/>
                        </a:rPr>
                        <a:t>A rootkit detector is a directory and file integrity checker used by white hat hackers to detect installed root kits. Example tools include AIDE, Netfilter, and PF: OpenBSD Packet Filter.</a:t>
                      </a:r>
                      <a:endParaRPr b="0" lang="en-AU" sz="10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394" name="PlaceHolder 3"/>
          <p:cNvSpPr>
            <a:spLocks noGrp="1"/>
          </p:cNvSpPr>
          <p:nvPr>
            <p:ph type="sldNum" idx="3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9E0854A-BD70-4DD7-B3F0-B8BE2544EF6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Threat Actor Tools</a:t>
            </a:r>
            <a:endParaRPr b="0" lang="en-AU" sz="1600" spc="-1" strike="noStrike">
              <a:latin typeface="Arial"/>
            </a:endParaRPr>
          </a:p>
        </p:txBody>
      </p:sp>
      <p:sp>
        <p:nvSpPr>
          <p:cNvPr id="39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Evolution of Security Tools (Cont.)</a:t>
            </a:r>
            <a:endParaRPr b="0" lang="en-AU" sz="2200" spc="-1" strike="noStrike">
              <a:latin typeface="Arial"/>
            </a:endParaRPr>
          </a:p>
        </p:txBody>
      </p:sp>
      <p:graphicFrame>
        <p:nvGraphicFramePr>
          <p:cNvPr id="397" name="Table 7"/>
          <p:cNvGraphicFramePr/>
          <p:nvPr/>
        </p:nvGraphicFramePr>
        <p:xfrm>
          <a:off x="91440" y="681840"/>
          <a:ext cx="8960400" cy="0"/>
        </p:xfrm>
        <a:graphic>
          <a:graphicData uri="http://schemas.openxmlformats.org/drawingml/2006/table">
            <a:tbl>
              <a:tblPr/>
              <a:tblGrid>
                <a:gridCol w="2144520"/>
                <a:gridCol w="6816240"/>
              </a:tblGrid>
              <a:tr h="0">
                <a:tc>
                  <a:txBody>
                    <a:bodyPr lIns="37800" rIns="37800" anchor="t">
                      <a:noAutofit/>
                    </a:bodyPr>
                    <a:p>
                      <a:pPr>
                        <a:lnSpc>
                          <a:spcPct val="100000"/>
                        </a:lnSpc>
                        <a:buNone/>
                      </a:pPr>
                      <a:r>
                        <a:rPr b="1" lang="en-US" sz="1200" spc="-1" strike="noStrike">
                          <a:solidFill>
                            <a:srgbClr val="ffffff"/>
                          </a:solidFill>
                          <a:latin typeface="Calibri"/>
                        </a:rPr>
                        <a:t>Categories of Tools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1"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150" spc="-1" strike="noStrike">
                          <a:solidFill>
                            <a:srgbClr val="58585b"/>
                          </a:solidFill>
                          <a:latin typeface="Arial"/>
                        </a:rPr>
                        <a:t>fuzzers </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Fuzzers are tools used by threat actors when attempting to discover a computer system’s security vulnerabilities. Examples of fuzzers include Skipfish, Wapiti, and W3af.</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forensic tools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White hat hackers use forensic tools to sniff out any trace of evidence existing in a particular computer system. Example of tools include Sleuth Kit, Helix, Maltego, and Encase.</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debuggers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Debugger tools are used by black hat hackers to reverse engineer binary files when writing exploits. They are also used by white hat hackers when analyzing malware. Debugging tools include GDB, WinDbg, IDA Pro, and Immunity Debugger.</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hacking operating systems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Hacking operating systems are specially designed operating systems preloaded with tools and technologies optimized for hacking. Examples of specially designed hacking operating systems include Kali Linux, SELinux, Knoppix, Parrot OS, and BackBox Linux.</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encryption tools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These tools safeguard the contents of an organization’s data when it is stored or transmitted. Encryption tools use algorithm schemes to encode the data to prevent unauthorized access to the data. Examples of these tools include VeraCrypt, CipherShed, Open SSH, OpenSSL, OpenVPN, and Stunnel.</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vulnerability exploitation tools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These tools identify whether a remote host is vulnerable to a security attack. Examples of vulnerability exploitation tools include Metasploit, Core Impact, Sqlmap, Social Engineer Tool Kit, and Netsparker.</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vulnerability scanners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These tools scan a network or system to identify open ports. They can also be used to scan for known vulnerabilities and scan VMs, BYOD devices, and client databases. Examples of these tools include Nipper, Securia PSI, Core Impact, Nessus, SAINT, and Open VAS.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98" name="PlaceHolder 3"/>
          <p:cNvSpPr>
            <a:spLocks noGrp="1"/>
          </p:cNvSpPr>
          <p:nvPr>
            <p:ph type="sldNum" idx="3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28FE951-FD0B-4955-9DD1-7586ED5E35F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Threat Actor Tools</a:t>
            </a:r>
            <a:endParaRPr b="0" lang="en-AU" sz="1600" spc="-1" strike="noStrike">
              <a:latin typeface="Arial"/>
            </a:endParaRPr>
          </a:p>
        </p:txBody>
      </p:sp>
      <p:sp>
        <p:nvSpPr>
          <p:cNvPr id="40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Categories of Attacks</a:t>
            </a:r>
            <a:endParaRPr b="0" lang="en-AU" sz="2200" spc="-1" strike="noStrike">
              <a:latin typeface="Arial"/>
            </a:endParaRPr>
          </a:p>
        </p:txBody>
      </p:sp>
      <p:graphicFrame>
        <p:nvGraphicFramePr>
          <p:cNvPr id="401" name="Table 8"/>
          <p:cNvGraphicFramePr/>
          <p:nvPr/>
        </p:nvGraphicFramePr>
        <p:xfrm>
          <a:off x="91440" y="812520"/>
          <a:ext cx="8960400" cy="2894760"/>
        </p:xfrm>
        <a:graphic>
          <a:graphicData uri="http://schemas.openxmlformats.org/drawingml/2006/table">
            <a:tbl>
              <a:tblPr/>
              <a:tblGrid>
                <a:gridCol w="1579320"/>
                <a:gridCol w="7381440"/>
              </a:tblGrid>
              <a:tr h="258840">
                <a:tc>
                  <a:txBody>
                    <a:bodyPr lIns="37800" rIns="37800" anchor="t">
                      <a:noAutofit/>
                    </a:bodyPr>
                    <a:p>
                      <a:pPr>
                        <a:lnSpc>
                          <a:spcPct val="100000"/>
                        </a:lnSpc>
                        <a:buNone/>
                      </a:pPr>
                      <a:r>
                        <a:rPr b="0" lang="en-US" sz="1400" spc="-1" strike="noStrike">
                          <a:solidFill>
                            <a:srgbClr val="ffffff"/>
                          </a:solidFill>
                          <a:latin typeface="Calibri"/>
                        </a:rPr>
                        <a:t>Category of Attack</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400" spc="-1" strike="noStrike">
                          <a:solidFill>
                            <a:srgbClr val="ffffff"/>
                          </a:solidFill>
                          <a:latin typeface="Calibri"/>
                        </a:rPr>
                        <a:t>Description</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441720">
                <a:tc>
                  <a:txBody>
                    <a:bodyPr lIns="37800" rIns="37800" anchor="t">
                      <a:noAutofit/>
                    </a:bodyPr>
                    <a:p>
                      <a:pPr>
                        <a:lnSpc>
                          <a:spcPct val="100000"/>
                        </a:lnSpc>
                        <a:buNone/>
                      </a:pPr>
                      <a:r>
                        <a:rPr b="0" lang="en-US" sz="1150" spc="-1" strike="noStrike">
                          <a:solidFill>
                            <a:srgbClr val="58585b"/>
                          </a:solidFill>
                          <a:latin typeface="Arial"/>
                        </a:rPr>
                        <a:t>eavesdropping attack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An eavesdropping attack is when a threat actor captures and listens to network traffic. This attack is also referred to as sniffing or snooping.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440280">
                <a:tc>
                  <a:txBody>
                    <a:bodyPr lIns="37800" rIns="37800" anchor="t">
                      <a:noAutofit/>
                    </a:bodyPr>
                    <a:p>
                      <a:pPr>
                        <a:lnSpc>
                          <a:spcPct val="100000"/>
                        </a:lnSpc>
                        <a:buNone/>
                      </a:pPr>
                      <a:r>
                        <a:rPr b="0" lang="en-US" sz="1150" spc="-1" strike="noStrike">
                          <a:solidFill>
                            <a:srgbClr val="58585b"/>
                          </a:solidFill>
                          <a:latin typeface="Arial"/>
                        </a:rPr>
                        <a:t>data modification attack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Data modification attacks occur when a threat actor has captured enterprise traffic and has altered the data in the packets without the knowledge of the sender or receiver.</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460440">
                <a:tc>
                  <a:txBody>
                    <a:bodyPr lIns="37800" rIns="37800" anchor="t">
                      <a:noAutofit/>
                    </a:bodyPr>
                    <a:p>
                      <a:pPr>
                        <a:lnSpc>
                          <a:spcPct val="100000"/>
                        </a:lnSpc>
                        <a:buNone/>
                      </a:pPr>
                      <a:r>
                        <a:rPr b="0" lang="en-US" sz="1150" spc="-1" strike="noStrike">
                          <a:solidFill>
                            <a:srgbClr val="58585b"/>
                          </a:solidFill>
                          <a:latin typeface="Arial"/>
                        </a:rPr>
                        <a:t>IP address spoofing attack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An IP address spoofing attack is when a threat actor constructs an IP packet that appears to originate from a valid address inside the corporate intranet.</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565560">
                <a:tc>
                  <a:txBody>
                    <a:bodyPr lIns="37800" rIns="37800" anchor="t">
                      <a:noAutofit/>
                    </a:bodyPr>
                    <a:p>
                      <a:pPr>
                        <a:lnSpc>
                          <a:spcPct val="100000"/>
                        </a:lnSpc>
                        <a:buNone/>
                      </a:pPr>
                      <a:r>
                        <a:rPr b="0" lang="en-US" sz="1150" spc="-1" strike="noStrike">
                          <a:solidFill>
                            <a:srgbClr val="58585b"/>
                          </a:solidFill>
                          <a:latin typeface="Arial"/>
                        </a:rPr>
                        <a:t>password-based attacks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Password-based attacks occur when a threat actor obtains the credentials for a valid user account. Threat actors then use that account to obtain lists of other users and network information. They could also change server and network configurations, and modify, reroute, or delete data.</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728280">
                <a:tc>
                  <a:txBody>
                    <a:bodyPr lIns="37800" rIns="37800" anchor="t">
                      <a:noAutofit/>
                    </a:bodyPr>
                    <a:p>
                      <a:pPr>
                        <a:lnSpc>
                          <a:spcPct val="100000"/>
                        </a:lnSpc>
                        <a:buNone/>
                      </a:pPr>
                      <a:r>
                        <a:rPr b="0" lang="en-US" sz="1150" spc="-1" strike="noStrike">
                          <a:solidFill>
                            <a:srgbClr val="58585b"/>
                          </a:solidFill>
                          <a:latin typeface="Arial"/>
                        </a:rPr>
                        <a:t>denial-of-service (DoS) attack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A DoS attack prevents normal use of a computer or network by valid users. After gaining access to a network, a DoS attack can crash applications or network services. A DoS attack can also flood a computer or the entire network with traffic until a shutdown occurs because of the overload. A DoS attack can also block traffic, which results in a loss of access to network resources by authorized users.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402" name="PlaceHolder 3"/>
          <p:cNvSpPr>
            <a:spLocks noGrp="1"/>
          </p:cNvSpPr>
          <p:nvPr>
            <p:ph type="sldNum" idx="3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0EAE40D-7821-4AF5-858C-73C9FA29709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Threat Actor Tools</a:t>
            </a:r>
            <a:endParaRPr b="0" lang="en-AU" sz="1600" spc="-1" strike="noStrike">
              <a:latin typeface="Arial"/>
            </a:endParaRPr>
          </a:p>
        </p:txBody>
      </p:sp>
      <p:sp>
        <p:nvSpPr>
          <p:cNvPr id="40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Categories of Attacks (Cont.)</a:t>
            </a:r>
            <a:endParaRPr b="0" lang="en-AU" sz="2200" spc="-1" strike="noStrike">
              <a:latin typeface="Arial"/>
            </a:endParaRPr>
          </a:p>
        </p:txBody>
      </p:sp>
      <p:graphicFrame>
        <p:nvGraphicFramePr>
          <p:cNvPr id="405" name="Table 9"/>
          <p:cNvGraphicFramePr/>
          <p:nvPr/>
        </p:nvGraphicFramePr>
        <p:xfrm>
          <a:off x="91440" y="928800"/>
          <a:ext cx="8960400" cy="2253600"/>
        </p:xfrm>
        <a:graphic>
          <a:graphicData uri="http://schemas.openxmlformats.org/drawingml/2006/table">
            <a:tbl>
              <a:tblPr/>
              <a:tblGrid>
                <a:gridCol w="1579320"/>
                <a:gridCol w="7381440"/>
              </a:tblGrid>
              <a:tr h="481320">
                <a:tc>
                  <a:txBody>
                    <a:bodyPr lIns="37800" rIns="37800" anchor="t">
                      <a:noAutofit/>
                    </a:bodyPr>
                    <a:p>
                      <a:pPr>
                        <a:lnSpc>
                          <a:spcPct val="100000"/>
                        </a:lnSpc>
                        <a:buNone/>
                      </a:pPr>
                      <a:r>
                        <a:rPr b="0" lang="en-US" sz="1600" spc="-1" strike="noStrike">
                          <a:solidFill>
                            <a:srgbClr val="ffffff"/>
                          </a:solidFill>
                          <a:latin typeface="Calibri"/>
                        </a:rPr>
                        <a:t>Category of Attack</a:t>
                      </a:r>
                      <a:endParaRPr b="0" lang="en-AU" sz="16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600" spc="-1" strike="noStrike">
                          <a:solidFill>
                            <a:srgbClr val="ffffff"/>
                          </a:solidFill>
                          <a:latin typeface="Calibri"/>
                        </a:rPr>
                        <a:t>Description</a:t>
                      </a:r>
                      <a:endParaRPr b="0" lang="en-AU" sz="16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479160">
                <a:tc>
                  <a:txBody>
                    <a:bodyPr lIns="37800" rIns="37800" anchor="t">
                      <a:noAutofit/>
                    </a:bodyPr>
                    <a:p>
                      <a:pPr>
                        <a:lnSpc>
                          <a:spcPct val="100000"/>
                        </a:lnSpc>
                        <a:buNone/>
                      </a:pPr>
                      <a:r>
                        <a:rPr b="0" lang="en-US" sz="1150" spc="-1" strike="noStrike">
                          <a:solidFill>
                            <a:srgbClr val="58585b"/>
                          </a:solidFill>
                          <a:latin typeface="Arial"/>
                        </a:rPr>
                        <a:t>man-in-the-middle attack (MiTM)</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A MiTM attack occurs when threat actors have positioned themselves between a source and destination. They can now actively monitor, capture, and control the communication transparently.</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565200">
                <a:tc>
                  <a:txBody>
                    <a:bodyPr lIns="37800" rIns="37800" anchor="t">
                      <a:noAutofit/>
                    </a:bodyPr>
                    <a:p>
                      <a:pPr>
                        <a:lnSpc>
                          <a:spcPct val="100000"/>
                        </a:lnSpc>
                        <a:buNone/>
                      </a:pPr>
                      <a:r>
                        <a:rPr b="0" lang="en-US" sz="1150" spc="-1" strike="noStrike">
                          <a:solidFill>
                            <a:srgbClr val="58585b"/>
                          </a:solidFill>
                          <a:latin typeface="Arial"/>
                        </a:rPr>
                        <a:t>Compromised key attack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A compromised key attack occurs when a threat actor obtains a secret key. This is referred to as a compromised key. A compromised key can be used to gain access to a secured communication without the sender or receiver being aware of the attack.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728280">
                <a:tc>
                  <a:txBody>
                    <a:bodyPr lIns="37800" rIns="37800" anchor="t">
                      <a:noAutofit/>
                    </a:bodyPr>
                    <a:p>
                      <a:pPr>
                        <a:lnSpc>
                          <a:spcPct val="100000"/>
                        </a:lnSpc>
                        <a:buNone/>
                      </a:pPr>
                      <a:r>
                        <a:rPr b="0" lang="en-US" sz="1150" spc="-1" strike="noStrike">
                          <a:solidFill>
                            <a:srgbClr val="58585b"/>
                          </a:solidFill>
                          <a:latin typeface="Arial"/>
                        </a:rPr>
                        <a:t>sniffer attack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A sniffer is an application or device that can read, monitor, and capture network data exchanges and read network packets. If the packets are not encrypted, a sniffer provides a full view of the data inside the packet. Even encapsulated (tunneled) packets can be broken open and read unless they are encrypted, and the threat actor does not have access to the key.</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406" name="PlaceHolder 3"/>
          <p:cNvSpPr>
            <a:spLocks noGrp="1"/>
          </p:cNvSpPr>
          <p:nvPr>
            <p:ph type="sldNum" idx="3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1ABA743-1EE4-4479-B17E-BD7C63CC3C6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2.3 Malware</a:t>
            </a:r>
            <a:endParaRPr b="0" lang="en-AU" sz="4600" spc="-1" strike="noStrike">
              <a:latin typeface="Arial"/>
            </a:endParaRPr>
          </a:p>
        </p:txBody>
      </p:sp>
      <p:sp>
        <p:nvSpPr>
          <p:cNvPr id="408" name="PlaceHolder 2"/>
          <p:cNvSpPr>
            <a:spLocks noGrp="1"/>
          </p:cNvSpPr>
          <p:nvPr>
            <p:ph type="sldNum" idx="3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244FCC2-B137-428C-B2C4-89FA8C00845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1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Types of Malware</a:t>
            </a:r>
            <a:endParaRPr b="0" lang="en-AU" sz="2200" spc="-1" strike="noStrike">
              <a:latin typeface="Arial"/>
            </a:endParaRPr>
          </a:p>
        </p:txBody>
      </p:sp>
      <p:sp>
        <p:nvSpPr>
          <p:cNvPr id="411" name="Object 42"/>
          <p:cNvSpPr/>
          <p:nvPr/>
        </p:nvSpPr>
        <p:spPr>
          <a:xfrm>
            <a:off x="0" y="914400"/>
            <a:ext cx="9143280" cy="297540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Malware is short for malicious software or malicious code. It is code or software that is specifically designed to damage, disrupt, steal, or generally inflict some other “bad” or illegitimate action on data, hosts, or networks.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End devices are especially prone to malware attacks.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Three most common types of malware are:</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DejaVu Sans"/>
              </a:rPr>
              <a:t>virus</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DejaVu Sans"/>
              </a:rPr>
              <a:t>worm </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DejaVu Sans"/>
              </a:rPr>
              <a:t>Trojan horse</a:t>
            </a:r>
            <a:endParaRPr b="0" lang="en-AU" sz="1600" spc="-1" strike="noStrike">
              <a:latin typeface="Arial"/>
            </a:endParaRPr>
          </a:p>
        </p:txBody>
      </p:sp>
      <p:sp>
        <p:nvSpPr>
          <p:cNvPr id="412" name="PlaceHolder 3"/>
          <p:cNvSpPr>
            <a:spLocks noGrp="1"/>
          </p:cNvSpPr>
          <p:nvPr>
            <p:ph type="sldNum" idx="3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6956DBD-0D67-4114-8F35-7BB33A4EEA8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1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Viruses</a:t>
            </a:r>
            <a:endParaRPr b="0" lang="en-AU" sz="2200" spc="-1" strike="noStrike">
              <a:latin typeface="Arial"/>
            </a:endParaRPr>
          </a:p>
        </p:txBody>
      </p:sp>
      <p:sp>
        <p:nvSpPr>
          <p:cNvPr id="415" name="Object 45"/>
          <p:cNvSpPr/>
          <p:nvPr/>
        </p:nvSpPr>
        <p:spPr>
          <a:xfrm>
            <a:off x="0" y="914400"/>
            <a:ext cx="887724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A virus is a type of malware that spreads by inserting a copy of itself into another program. After the program is run, viruses then spread from one computer to another, infecting the computers. Most viruses require human help to spread.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A simple virus may install itself at the first line of code in an executable file. When activated, the virus might check the disk for other executables so that it can infect all the files it has not yet infected.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Viruses can also be programmed to mutate to avoid detection.</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Most viruses are now spread by USB memory drives, CDs, DVDs, network shares, and email. </a:t>
            </a:r>
            <a:endParaRPr b="0" lang="en-AU" sz="1600" spc="-1" strike="noStrike">
              <a:latin typeface="Arial"/>
            </a:endParaRPr>
          </a:p>
        </p:txBody>
      </p:sp>
      <p:sp>
        <p:nvSpPr>
          <p:cNvPr id="416" name="PlaceHolder 3"/>
          <p:cNvSpPr>
            <a:spLocks noGrp="1"/>
          </p:cNvSpPr>
          <p:nvPr>
            <p:ph type="sldNum" idx="3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262FA21-BFBB-482D-8426-368805BED01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1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Trojan Horses</a:t>
            </a:r>
            <a:endParaRPr b="0" lang="en-AU" sz="2200" spc="-1" strike="noStrike">
              <a:latin typeface="Arial"/>
            </a:endParaRPr>
          </a:p>
        </p:txBody>
      </p:sp>
      <p:sp>
        <p:nvSpPr>
          <p:cNvPr id="419" name="Object 48"/>
          <p:cNvSpPr/>
          <p:nvPr/>
        </p:nvSpPr>
        <p:spPr>
          <a:xfrm>
            <a:off x="0" y="914400"/>
            <a:ext cx="902700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Trojan horse malware is software that appears to be legitimate, but it contains malicious code which exploits the privileges of the user who runs it.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Often, Trojans are found attached to online games. Users are commonly tricked into loading and executing the Trojan horse on their systems. While playing the game, the user will not notice a problem. In the background, the Trojan horse has been installed on the user’s system. The malicious code from the Trojan horse continues operating even after the game has been closed.</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Trojan horse concept is flexible. It can cause immediate damage, provide remote access to the system, or access through a back door. It can also perform actions as instructed remotely, such as "send me the password file once per week."</a:t>
            </a:r>
            <a:endParaRPr b="0" lang="en-AU" sz="1600" spc="-1" strike="noStrike">
              <a:latin typeface="Arial"/>
            </a:endParaRPr>
          </a:p>
        </p:txBody>
      </p:sp>
      <p:sp>
        <p:nvSpPr>
          <p:cNvPr id="420" name="PlaceHolder 3"/>
          <p:cNvSpPr>
            <a:spLocks noGrp="1"/>
          </p:cNvSpPr>
          <p:nvPr>
            <p:ph type="sldNum" idx="3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D7F4381-A2DC-4FC7-A4A2-7AB00923DB8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2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Trojan Horse Classification</a:t>
            </a:r>
            <a:endParaRPr b="0" lang="en-AU" sz="2200" spc="-1" strike="noStrike">
              <a:latin typeface="Arial"/>
            </a:endParaRPr>
          </a:p>
        </p:txBody>
      </p:sp>
      <p:sp>
        <p:nvSpPr>
          <p:cNvPr id="423" name="TextBox 3"/>
          <p:cNvSpPr/>
          <p:nvPr/>
        </p:nvSpPr>
        <p:spPr>
          <a:xfrm>
            <a:off x="0" y="744480"/>
            <a:ext cx="9143280" cy="576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Trojan horses are usually classified according to the damage that they cause, or the manner in which they breach a system, as shown in the table.</a:t>
            </a:r>
            <a:endParaRPr b="0" lang="en-AU" sz="1600" spc="-1" strike="noStrike">
              <a:latin typeface="Arial"/>
            </a:endParaRPr>
          </a:p>
        </p:txBody>
      </p:sp>
      <p:graphicFrame>
        <p:nvGraphicFramePr>
          <p:cNvPr id="424" name="Table 10"/>
          <p:cNvGraphicFramePr/>
          <p:nvPr/>
        </p:nvGraphicFramePr>
        <p:xfrm>
          <a:off x="91440" y="1469880"/>
          <a:ext cx="8960400" cy="0"/>
        </p:xfrm>
        <a:graphic>
          <a:graphicData uri="http://schemas.openxmlformats.org/drawingml/2006/table">
            <a:tbl>
              <a:tblPr/>
              <a:tblGrid>
                <a:gridCol w="2294280"/>
                <a:gridCol w="6666480"/>
              </a:tblGrid>
              <a:tr h="0">
                <a:tc>
                  <a:txBody>
                    <a:bodyPr lIns="37800" rIns="37800" anchor="t">
                      <a:noAutofit/>
                    </a:bodyPr>
                    <a:p>
                      <a:pPr>
                        <a:lnSpc>
                          <a:spcPct val="100000"/>
                        </a:lnSpc>
                        <a:buNone/>
                      </a:pPr>
                      <a:r>
                        <a:rPr b="0" lang="en-US" sz="1400" spc="-1" strike="noStrike">
                          <a:solidFill>
                            <a:srgbClr val="ffffff"/>
                          </a:solidFill>
                          <a:latin typeface="Arial"/>
                        </a:rPr>
                        <a:t>Type of Trojan Horse</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400" spc="-1" strike="noStrike">
                          <a:solidFill>
                            <a:srgbClr val="ffffff"/>
                          </a:solidFill>
                          <a:latin typeface="Arial"/>
                        </a:rPr>
                        <a:t>Description</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400" spc="-1" strike="noStrike">
                          <a:solidFill>
                            <a:srgbClr val="58585b"/>
                          </a:solidFill>
                          <a:latin typeface="Arial"/>
                        </a:rPr>
                        <a:t>Remote-access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Arial"/>
                        </a:rPr>
                        <a:t>Enables unauthorized remote access.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400" spc="-1" strike="noStrike">
                          <a:solidFill>
                            <a:srgbClr val="58585b"/>
                          </a:solidFill>
                          <a:latin typeface="Arial"/>
                        </a:rPr>
                        <a:t>Data-sending</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400" spc="-1" strike="noStrike">
                          <a:solidFill>
                            <a:srgbClr val="58585b"/>
                          </a:solidFill>
                          <a:latin typeface="Arial"/>
                        </a:rPr>
                        <a:t>Provides the threat actor with sensitive data, such as passwords.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400" spc="-1" strike="noStrike">
                          <a:solidFill>
                            <a:srgbClr val="58585b"/>
                          </a:solidFill>
                          <a:latin typeface="Arial"/>
                        </a:rPr>
                        <a:t>Destructive</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Arial"/>
                        </a:rPr>
                        <a:t>Corrupts or deletes files.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400" spc="-1" strike="noStrike">
                          <a:solidFill>
                            <a:srgbClr val="58585b"/>
                          </a:solidFill>
                          <a:latin typeface="Arial"/>
                        </a:rPr>
                        <a:t>Proxy</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400" spc="-1" strike="noStrike">
                          <a:solidFill>
                            <a:srgbClr val="58585b"/>
                          </a:solidFill>
                          <a:latin typeface="Arial"/>
                        </a:rPr>
                        <a:t>Uses the victim's computer as the source device to launch attacks and perform other illegal activities.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400" spc="-1" strike="noStrike">
                          <a:solidFill>
                            <a:srgbClr val="58585b"/>
                          </a:solidFill>
                          <a:latin typeface="Arial"/>
                        </a:rPr>
                        <a:t>FTP</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Arial"/>
                        </a:rPr>
                        <a:t>Enables unauthorized file transfer services on end devices.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400" spc="-1" strike="noStrike">
                          <a:solidFill>
                            <a:srgbClr val="58585b"/>
                          </a:solidFill>
                          <a:latin typeface="Arial"/>
                        </a:rPr>
                        <a:t>Security software disabler</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400" spc="-1" strike="noStrike">
                          <a:solidFill>
                            <a:srgbClr val="58585b"/>
                          </a:solidFill>
                          <a:latin typeface="Arial"/>
                        </a:rPr>
                        <a:t>Stops antivirus programs or firewalls from functioning.</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400" spc="-1" strike="noStrike">
                          <a:solidFill>
                            <a:srgbClr val="58585b"/>
                          </a:solidFill>
                          <a:latin typeface="Arial"/>
                        </a:rPr>
                        <a:t>Denial of Service (DoS)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Arial"/>
                        </a:rPr>
                        <a:t>Slows or halts network activity.</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400" spc="-1" strike="noStrike">
                          <a:solidFill>
                            <a:srgbClr val="58585b"/>
                          </a:solidFill>
                          <a:latin typeface="Arial"/>
                        </a:rPr>
                        <a:t>Keylogger</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400" spc="-1" strike="noStrike">
                          <a:solidFill>
                            <a:srgbClr val="58585b"/>
                          </a:solidFill>
                          <a:latin typeface="Arial"/>
                        </a:rPr>
                        <a:t>Actively attempts to steal confidential information, such as credit card numbers, by recording keystrokes that have been entered into a web form.</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425" name="PlaceHolder 3"/>
          <p:cNvSpPr>
            <a:spLocks noGrp="1"/>
          </p:cNvSpPr>
          <p:nvPr>
            <p:ph type="sldNum" idx="3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DCC612A-5AAE-451A-B51D-05F9C0FA7B6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27" name="PlaceHolder 2"/>
          <p:cNvSpPr>
            <a:spLocks noGrp="1"/>
          </p:cNvSpPr>
          <p:nvPr>
            <p:ph/>
          </p:nvPr>
        </p:nvSpPr>
        <p:spPr>
          <a:xfrm>
            <a:off x="0" y="2329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Worms</a:t>
            </a:r>
            <a:endParaRPr b="0" lang="en-AU" sz="2200" spc="-1" strike="noStrike">
              <a:latin typeface="Arial"/>
            </a:endParaRPr>
          </a:p>
        </p:txBody>
      </p:sp>
      <p:sp>
        <p:nvSpPr>
          <p:cNvPr id="428" name="Object 53"/>
          <p:cNvSpPr/>
          <p:nvPr/>
        </p:nvSpPr>
        <p:spPr>
          <a:xfrm>
            <a:off x="0" y="690120"/>
            <a:ext cx="9143280" cy="20692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Computer worms are like viruses because they replicate and can cause the same type of damage. Specifically, worms replicate themselves by independently exploiting vulnerabilities in networks. Worms can slow down networks as they spread from system to system.</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SQL Slammer, known as the worm that ate the internet, was a denial of service (DoS) attack that exploited a buffer overflow bug in Microsoft’s SQL Server. At its peak, the number of infected servers doubled in size every 8.5 seconds. It infected 250,000+ hosts within 30 minutes, as shown in the figure.</a:t>
            </a:r>
            <a:endParaRPr b="0" lang="en-AU" sz="1600" spc="-1" strike="noStrike">
              <a:latin typeface="Arial"/>
            </a:endParaRPr>
          </a:p>
        </p:txBody>
      </p:sp>
      <p:pic>
        <p:nvPicPr>
          <p:cNvPr id="429" name="Picture 7" descr=""/>
          <p:cNvPicPr/>
          <p:nvPr/>
        </p:nvPicPr>
        <p:blipFill>
          <a:blip r:embed="rId1"/>
          <a:stretch/>
        </p:blipFill>
        <p:spPr>
          <a:xfrm>
            <a:off x="2568600" y="2843280"/>
            <a:ext cx="3773160" cy="2007000"/>
          </a:xfrm>
          <a:prstGeom prst="rect">
            <a:avLst/>
          </a:prstGeom>
          <a:ln w="0">
            <a:noFill/>
          </a:ln>
        </p:spPr>
      </p:pic>
      <p:sp>
        <p:nvSpPr>
          <p:cNvPr id="430" name="PlaceHolder 3"/>
          <p:cNvSpPr>
            <a:spLocks noGrp="1"/>
          </p:cNvSpPr>
          <p:nvPr>
            <p:ph type="sldNum" idx="4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4FEF888-0CA9-4F61-BD17-EC3446476D4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1.1 Current State of Affairs</a:t>
            </a:r>
            <a:endParaRPr b="0" lang="en-AU" sz="4600" spc="-1" strike="noStrike">
              <a:latin typeface="Arial"/>
            </a:endParaRPr>
          </a:p>
        </p:txBody>
      </p:sp>
      <p:sp>
        <p:nvSpPr>
          <p:cNvPr id="287" name="PlaceHolder 2"/>
          <p:cNvSpPr>
            <a:spLocks noGrp="1"/>
          </p:cNvSpPr>
          <p:nvPr>
            <p:ph type="sldNum" idx="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C59458D-1308-4A3F-815E-410DCD9043C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3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Worm Components</a:t>
            </a:r>
            <a:endParaRPr b="0" lang="en-AU" sz="2200" spc="-1" strike="noStrike">
              <a:latin typeface="Arial"/>
            </a:endParaRPr>
          </a:p>
        </p:txBody>
      </p:sp>
      <p:sp>
        <p:nvSpPr>
          <p:cNvPr id="433" name="Object 56"/>
          <p:cNvSpPr/>
          <p:nvPr/>
        </p:nvSpPr>
        <p:spPr>
          <a:xfrm>
            <a:off x="386280" y="985320"/>
            <a:ext cx="8370720" cy="3465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Most worm attacks consist of three components:</a:t>
            </a:r>
            <a:endParaRPr b="0" lang="en-AU" sz="1600" spc="-1" strike="noStrike">
              <a:latin typeface="Arial"/>
            </a:endParaRPr>
          </a:p>
          <a:p>
            <a:pPr>
              <a:lnSpc>
                <a:spcPct val="100000"/>
              </a:lnSpc>
              <a:buNone/>
            </a:pPr>
            <a:endParaRPr b="0" lang="en-AU" sz="1600" spc="-1" strike="noStrike">
              <a:latin typeface="Arial"/>
            </a:endParaRPr>
          </a:p>
          <a:p>
            <a:pPr marL="216000" indent="-216000">
              <a:lnSpc>
                <a:spcPct val="100000"/>
              </a:lnSpc>
              <a:buClr>
                <a:srgbClr val="000000"/>
              </a:buClr>
              <a:buFont typeface="Arial"/>
              <a:buChar char="•"/>
            </a:pPr>
            <a:r>
              <a:rPr b="1" lang="en-US" sz="1600" spc="-1" strike="noStrike">
                <a:solidFill>
                  <a:srgbClr val="000000"/>
                </a:solidFill>
                <a:latin typeface="Arial"/>
                <a:ea typeface="DejaVu Sans"/>
              </a:rPr>
              <a:t>Enabling vulnerability</a:t>
            </a:r>
            <a:r>
              <a:rPr b="0" lang="en-US" sz="1600" spc="-1" strike="noStrike">
                <a:solidFill>
                  <a:srgbClr val="000000"/>
                </a:solidFill>
                <a:latin typeface="Arial"/>
                <a:ea typeface="DejaVu Sans"/>
              </a:rPr>
              <a:t> - A worm installs itself using an exploit mechanism, such as an email attachment, an executable file, or a Trojan horse, on a vulnerable system.</a:t>
            </a:r>
            <a:endParaRPr b="0" lang="en-AU" sz="1600" spc="-1" strike="noStrike">
              <a:latin typeface="Arial"/>
            </a:endParaRPr>
          </a:p>
          <a:p>
            <a:pPr marL="216000" indent="-216000">
              <a:lnSpc>
                <a:spcPct val="100000"/>
              </a:lnSpc>
              <a:buClr>
                <a:srgbClr val="000000"/>
              </a:buClr>
              <a:buFont typeface="Arial"/>
              <a:buChar char="•"/>
            </a:pPr>
            <a:r>
              <a:rPr b="1" lang="en-US" sz="1600" spc="-1" strike="noStrike">
                <a:solidFill>
                  <a:srgbClr val="000000"/>
                </a:solidFill>
                <a:latin typeface="Arial"/>
                <a:ea typeface="DejaVu Sans"/>
              </a:rPr>
              <a:t>Propagation mechanism</a:t>
            </a:r>
            <a:r>
              <a:rPr b="0" lang="en-US" sz="1600" spc="-1" strike="noStrike">
                <a:solidFill>
                  <a:srgbClr val="000000"/>
                </a:solidFill>
                <a:latin typeface="Arial"/>
                <a:ea typeface="DejaVu Sans"/>
              </a:rPr>
              <a:t> - After gaining access to a device, the worm replicates itself and locates new targets.</a:t>
            </a:r>
            <a:endParaRPr b="0" lang="en-AU" sz="1600" spc="-1" strike="noStrike">
              <a:latin typeface="Arial"/>
            </a:endParaRPr>
          </a:p>
          <a:p>
            <a:pPr marL="216000" indent="-216000">
              <a:lnSpc>
                <a:spcPct val="100000"/>
              </a:lnSpc>
              <a:buClr>
                <a:srgbClr val="000000"/>
              </a:buClr>
              <a:buFont typeface="Arial"/>
              <a:buChar char="•"/>
            </a:pPr>
            <a:r>
              <a:rPr b="1" lang="en-US" sz="1600" spc="-1" strike="noStrike">
                <a:solidFill>
                  <a:srgbClr val="000000"/>
                </a:solidFill>
                <a:latin typeface="Arial"/>
                <a:ea typeface="DejaVu Sans"/>
              </a:rPr>
              <a:t>Payload</a:t>
            </a:r>
            <a:r>
              <a:rPr b="0" lang="en-US" sz="1600" spc="-1" strike="noStrike">
                <a:solidFill>
                  <a:srgbClr val="000000"/>
                </a:solidFill>
                <a:latin typeface="Arial"/>
                <a:ea typeface="DejaVu Sans"/>
              </a:rPr>
              <a:t> - Any malicious code that results in some action is a payload. Most often this is used to create a backdoor that allows a threat actor access to the infected host or to create a DoS attack.</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endParaRPr b="0" lang="en-AU" sz="1600" spc="-1" strike="noStrike">
              <a:latin typeface="Arial"/>
            </a:endParaRPr>
          </a:p>
        </p:txBody>
      </p:sp>
      <p:sp>
        <p:nvSpPr>
          <p:cNvPr id="434" name="PlaceHolder 3"/>
          <p:cNvSpPr>
            <a:spLocks noGrp="1"/>
          </p:cNvSpPr>
          <p:nvPr>
            <p:ph type="sldNum" idx="4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92181B8-0647-47E3-9C9F-27BC798356C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3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Worm Components (Cont.)</a:t>
            </a:r>
            <a:endParaRPr b="0" lang="en-AU" sz="2200" spc="-1" strike="noStrike">
              <a:latin typeface="Arial"/>
            </a:endParaRPr>
          </a:p>
        </p:txBody>
      </p:sp>
      <p:sp>
        <p:nvSpPr>
          <p:cNvPr id="437" name="Object 59"/>
          <p:cNvSpPr/>
          <p:nvPr/>
        </p:nvSpPr>
        <p:spPr>
          <a:xfrm>
            <a:off x="549360" y="1119960"/>
            <a:ext cx="3394440" cy="789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propagation technique used by the Code Red worm is shown in the figure.</a:t>
            </a:r>
            <a:endParaRPr b="0" lang="en-AU" sz="1600" spc="-1" strike="noStrike">
              <a:latin typeface="Arial"/>
            </a:endParaRPr>
          </a:p>
        </p:txBody>
      </p:sp>
      <p:pic>
        <p:nvPicPr>
          <p:cNvPr id="438" name="Picture 8" descr=""/>
          <p:cNvPicPr/>
          <p:nvPr/>
        </p:nvPicPr>
        <p:blipFill>
          <a:blip r:embed="rId1"/>
          <a:stretch/>
        </p:blipFill>
        <p:spPr>
          <a:xfrm>
            <a:off x="4729680" y="543240"/>
            <a:ext cx="3956400" cy="4056120"/>
          </a:xfrm>
          <a:prstGeom prst="rect">
            <a:avLst/>
          </a:prstGeom>
          <a:ln w="0">
            <a:noFill/>
          </a:ln>
        </p:spPr>
      </p:pic>
      <p:sp>
        <p:nvSpPr>
          <p:cNvPr id="439" name="PlaceHolder 3"/>
          <p:cNvSpPr>
            <a:spLocks noGrp="1"/>
          </p:cNvSpPr>
          <p:nvPr>
            <p:ph type="sldNum" idx="4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F4FF6EE-52D2-418A-94F7-AC269FA40B5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4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Ransomware</a:t>
            </a:r>
            <a:endParaRPr b="0" lang="en-AU" sz="2200" spc="-1" strike="noStrike">
              <a:latin typeface="Arial"/>
            </a:endParaRPr>
          </a:p>
        </p:txBody>
      </p:sp>
      <p:sp>
        <p:nvSpPr>
          <p:cNvPr id="442" name="Object 62"/>
          <p:cNvSpPr/>
          <p:nvPr/>
        </p:nvSpPr>
        <p:spPr>
          <a:xfrm>
            <a:off x="0" y="914400"/>
            <a:ext cx="9226440" cy="328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Currently, the most dominant malware is ransomware. </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Ransomware is malware that denies access to the infected computer system or its data. The cybercriminals then demand payment to release the computer system.</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Ransomware has evolved to become the most profitable malware type in history. </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There are dozens of ransomware variants. </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Ransomware frequently uses an encryption algorithm to encrypt system files and data. </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Payments are typically paid in Bitcoin because users of bitcoin can remain anonymous. </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Email and malicious advertising, also known as malvertising, are vectors for ransomware campaigns. </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Social engineering is also used.</a:t>
            </a:r>
            <a:endParaRPr b="0" lang="en-AU" sz="1800" spc="-1" strike="noStrike">
              <a:latin typeface="Arial"/>
            </a:endParaRPr>
          </a:p>
        </p:txBody>
      </p:sp>
      <p:sp>
        <p:nvSpPr>
          <p:cNvPr id="443" name="PlaceHolder 3"/>
          <p:cNvSpPr>
            <a:spLocks noGrp="1"/>
          </p:cNvSpPr>
          <p:nvPr>
            <p:ph type="sldNum" idx="4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740DD15-2D81-46E9-A8EB-F5B182510FD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4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Other Malware</a:t>
            </a:r>
            <a:endParaRPr b="0" lang="en-AU" sz="2200" spc="-1" strike="noStrike">
              <a:latin typeface="Arial"/>
            </a:endParaRPr>
          </a:p>
        </p:txBody>
      </p:sp>
      <p:sp>
        <p:nvSpPr>
          <p:cNvPr id="446" name="TextBox 4"/>
          <p:cNvSpPr/>
          <p:nvPr/>
        </p:nvSpPr>
        <p:spPr>
          <a:xfrm>
            <a:off x="91440" y="713880"/>
            <a:ext cx="8212320" cy="364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These are some examples of the varieties of modern malware:</a:t>
            </a:r>
            <a:endParaRPr b="0" lang="en-AU" sz="1800" spc="-1" strike="noStrike">
              <a:latin typeface="Arial"/>
            </a:endParaRPr>
          </a:p>
        </p:txBody>
      </p:sp>
      <p:graphicFrame>
        <p:nvGraphicFramePr>
          <p:cNvPr id="447" name="Table 11"/>
          <p:cNvGraphicFramePr/>
          <p:nvPr/>
        </p:nvGraphicFramePr>
        <p:xfrm>
          <a:off x="91440" y="1188720"/>
          <a:ext cx="8960400" cy="0"/>
        </p:xfrm>
        <a:graphic>
          <a:graphicData uri="http://schemas.openxmlformats.org/drawingml/2006/table">
            <a:tbl>
              <a:tblPr/>
              <a:tblGrid>
                <a:gridCol w="1421280"/>
                <a:gridCol w="7539480"/>
              </a:tblGrid>
              <a:tr h="0">
                <a:tc>
                  <a:txBody>
                    <a:bodyPr lIns="37800" rIns="37800" anchor="t">
                      <a:noAutofit/>
                    </a:bodyPr>
                    <a:p>
                      <a:pPr>
                        <a:lnSpc>
                          <a:spcPct val="100000"/>
                        </a:lnSpc>
                        <a:buNone/>
                      </a:pPr>
                      <a:r>
                        <a:rPr b="1" lang="en-US" sz="1400" spc="-1" strike="noStrike">
                          <a:solidFill>
                            <a:srgbClr val="ffffff"/>
                          </a:solidFill>
                          <a:latin typeface="Calibri"/>
                        </a:rPr>
                        <a:t>Type of Malware</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1" lang="en-US" sz="1400" spc="-1" strike="noStrike">
                          <a:solidFill>
                            <a:srgbClr val="ffffff"/>
                          </a:solidFill>
                          <a:latin typeface="Calibri"/>
                        </a:rPr>
                        <a:t>Description</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400" spc="-1" strike="noStrike">
                          <a:solidFill>
                            <a:srgbClr val="58585b"/>
                          </a:solidFill>
                          <a:latin typeface="Calibri"/>
                        </a:rPr>
                        <a:t>Spyware</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Calibri"/>
                        </a:rPr>
                        <a:t>Used to gather information about a user and send the information to another entity without the user’s consent. Spyware can be a system monitor, Trojan horse, Adware, tracking cookies, and key loggers.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400" spc="-1" strike="noStrike">
                          <a:solidFill>
                            <a:srgbClr val="58585b"/>
                          </a:solidFill>
                          <a:latin typeface="Calibri"/>
                        </a:rPr>
                        <a:t>Adware</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400" spc="-1" strike="noStrike">
                          <a:solidFill>
                            <a:srgbClr val="58585b"/>
                          </a:solidFill>
                          <a:latin typeface="Calibri"/>
                        </a:rPr>
                        <a:t>Displays annoying pop-ups to generate revenue for its author. The malware may analyze user interests by tracking the websites visited. It can then send pop-up advertising pertinent to those sites.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400" spc="-1" strike="noStrike">
                          <a:solidFill>
                            <a:srgbClr val="58585b"/>
                          </a:solidFill>
                          <a:latin typeface="Calibri"/>
                        </a:rPr>
                        <a:t>Scareware</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Calibri"/>
                        </a:rPr>
                        <a:t>Includes scam software which uses social engineering to shock or induce anxiety by creating the perception of a threat. It is generally directed at an unsuspecting user and attempts to persuade the user to infect a computer by taking action to address the bogus threat.</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400" spc="-1" strike="noStrike">
                          <a:solidFill>
                            <a:srgbClr val="58585b"/>
                          </a:solidFill>
                          <a:latin typeface="Calibri"/>
                        </a:rPr>
                        <a:t>Phishing</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400" spc="-1" strike="noStrike">
                          <a:solidFill>
                            <a:srgbClr val="58585b"/>
                          </a:solidFill>
                          <a:latin typeface="Calibri"/>
                        </a:rPr>
                        <a:t>Attempts to convince people to divulge sensitive information. Examples include receiving an email from their bank asking users to divulge their account and PIN numbers.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400" spc="-1" strike="noStrike">
                          <a:solidFill>
                            <a:srgbClr val="58585b"/>
                          </a:solidFill>
                          <a:latin typeface="Calibri"/>
                        </a:rPr>
                        <a:t>Rootkits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Calibri"/>
                        </a:rPr>
                        <a:t>Installed on a compromised system. After it is installed, it continues to hide its intrusion and provide privileged access to the threat actor.</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448" name="PlaceHolder 3"/>
          <p:cNvSpPr>
            <a:spLocks noGrp="1"/>
          </p:cNvSpPr>
          <p:nvPr>
            <p:ph type="sldNum" idx="4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402F1FD-4384-426B-BB58-5E7F25B9A08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Malware</a:t>
            </a:r>
            <a:endParaRPr b="0" lang="en-AU" sz="1600" spc="-1" strike="noStrike">
              <a:latin typeface="Arial"/>
            </a:endParaRPr>
          </a:p>
        </p:txBody>
      </p:sp>
      <p:sp>
        <p:nvSpPr>
          <p:cNvPr id="45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Common Malware Behaviors</a:t>
            </a:r>
            <a:endParaRPr b="0" lang="en-AU" sz="2200" spc="-1" strike="noStrike">
              <a:latin typeface="Arial"/>
            </a:endParaRPr>
          </a:p>
        </p:txBody>
      </p:sp>
      <p:sp>
        <p:nvSpPr>
          <p:cNvPr id="451" name="Object 67"/>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Computers infected with malware often exhibit one or more of the following symptoms:</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Appearance of strange files, programs, or desktop icons</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Antivirus and firewall programs are turning off or reconfiguring settings</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Computer screen is freezing or system is crashing</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Emails are spontaneously being sent to your contact list without your knowledge</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Files have been modified or deleted</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Increased CPU and/or memory usage</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Problems connecting to networks</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Slow computer or web browser speeds</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Unknown processes or services running</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Unknown TCP or UDP ports open</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Connections are made to hosts on the internet without user action</a:t>
            </a:r>
            <a:endParaRPr b="0" lang="en-AU" sz="1600" spc="-1" strike="noStrike">
              <a:latin typeface="Arial"/>
            </a:endParaRPr>
          </a:p>
          <a:p>
            <a:pPr lvl="1" marL="457200" indent="-216000">
              <a:lnSpc>
                <a:spcPct val="100000"/>
              </a:lnSpc>
              <a:buClr>
                <a:srgbClr val="000000"/>
              </a:buClr>
              <a:buFont typeface="Arial"/>
              <a:buChar char="•"/>
            </a:pPr>
            <a:r>
              <a:rPr b="0" lang="en-US" sz="1600" spc="-1" strike="noStrike">
                <a:solidFill>
                  <a:srgbClr val="000000"/>
                </a:solidFill>
                <a:latin typeface="Arial"/>
                <a:ea typeface="DejaVu Sans"/>
              </a:rPr>
              <a:t>Other strange computer behavior</a:t>
            </a:r>
            <a:endParaRPr b="0" lang="en-AU" sz="1600" spc="-1" strike="noStrike">
              <a:latin typeface="Arial"/>
            </a:endParaRPr>
          </a:p>
        </p:txBody>
      </p:sp>
      <p:sp>
        <p:nvSpPr>
          <p:cNvPr id="452" name="PlaceHolder 3"/>
          <p:cNvSpPr>
            <a:spLocks noGrp="1"/>
          </p:cNvSpPr>
          <p:nvPr>
            <p:ph type="sldNum" idx="4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FF368DD-F7A4-4E05-BE14-17CCB503AA7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p:nvPr>
        </p:nvSpPr>
        <p:spPr>
          <a:xfrm>
            <a:off x="457200" y="11430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2.4 Common Network Attacks - Reconnaissance, Access, and Social Engineering</a:t>
            </a:r>
            <a:endParaRPr b="0" lang="en-AU" sz="4600" spc="-1" strike="noStrike">
              <a:latin typeface="Arial"/>
            </a:endParaRPr>
          </a:p>
        </p:txBody>
      </p:sp>
      <p:sp>
        <p:nvSpPr>
          <p:cNvPr id="454" name="PlaceHolder 2"/>
          <p:cNvSpPr>
            <a:spLocks noGrp="1"/>
          </p:cNvSpPr>
          <p:nvPr>
            <p:ph type="sldNum" idx="4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821EF0E-9F13-4CAA-880A-9998F771A59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Common Network Attacks - Reconnaissance, Access, and Social Engineering</a:t>
            </a:r>
            <a:endParaRPr b="0" lang="en-AU" sz="1600" spc="-1" strike="noStrike">
              <a:latin typeface="Arial"/>
            </a:endParaRPr>
          </a:p>
        </p:txBody>
      </p:sp>
      <p:sp>
        <p:nvSpPr>
          <p:cNvPr id="45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Types of Network Attacks</a:t>
            </a:r>
            <a:endParaRPr b="0" lang="en-AU" sz="2200" spc="-1" strike="noStrike">
              <a:latin typeface="Arial"/>
            </a:endParaRPr>
          </a:p>
        </p:txBody>
      </p:sp>
      <p:sp>
        <p:nvSpPr>
          <p:cNvPr id="457" name="Object 71"/>
          <p:cNvSpPr/>
          <p:nvPr/>
        </p:nvSpPr>
        <p:spPr>
          <a:xfrm>
            <a:off x="66600" y="1005840"/>
            <a:ext cx="91432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To mitigate attacks, it is useful to first categorize the various types of attacks. By categorizing network attacks, it is possible to address types of attacks rather than individual attacks.</a:t>
            </a:r>
            <a:endParaRPr b="0" lang="en-AU" sz="1800" spc="-1" strike="noStrike">
              <a:latin typeface="Arial"/>
            </a:endParaRPr>
          </a:p>
          <a:p>
            <a:pPr>
              <a:lnSpc>
                <a:spcPct val="100000"/>
              </a:lnSpc>
              <a:buNone/>
            </a:pPr>
            <a:endParaRPr b="0" lang="en-AU" sz="1800" spc="-1" strike="noStrike">
              <a:latin typeface="Arial"/>
            </a:endParaRPr>
          </a:p>
          <a:p>
            <a:pPr>
              <a:lnSpc>
                <a:spcPct val="100000"/>
              </a:lnSpc>
              <a:buNone/>
            </a:pPr>
            <a:r>
              <a:rPr b="0" lang="en-US" sz="1800" spc="-1" strike="noStrike">
                <a:solidFill>
                  <a:srgbClr val="000000"/>
                </a:solidFill>
                <a:latin typeface="Arial"/>
                <a:ea typeface="DejaVu Sans"/>
              </a:rPr>
              <a:t>Although there is no standardized way of categorizing network attacks, the method used in this course classifies attacks in three major categories.</a:t>
            </a:r>
            <a:endParaRPr b="0" lang="en-AU" sz="1800" spc="-1" strike="noStrike">
              <a:latin typeface="Arial"/>
            </a:endParaRPr>
          </a:p>
          <a:p>
            <a:pPr lvl="1" marL="457200" indent="-216000">
              <a:lnSpc>
                <a:spcPct val="100000"/>
              </a:lnSpc>
              <a:buClr>
                <a:srgbClr val="000000"/>
              </a:buClr>
              <a:buFont typeface="Arial"/>
              <a:buChar char="•"/>
            </a:pPr>
            <a:r>
              <a:rPr b="0" lang="en-US" sz="1800" spc="-1" strike="noStrike">
                <a:solidFill>
                  <a:srgbClr val="000000"/>
                </a:solidFill>
                <a:latin typeface="Arial"/>
                <a:ea typeface="DejaVu Sans"/>
              </a:rPr>
              <a:t>Reconnaissance Attacks</a:t>
            </a:r>
            <a:endParaRPr b="0" lang="en-AU" sz="1800" spc="-1" strike="noStrike">
              <a:latin typeface="Arial"/>
            </a:endParaRPr>
          </a:p>
          <a:p>
            <a:pPr lvl="1" marL="457200" indent="-216000">
              <a:lnSpc>
                <a:spcPct val="100000"/>
              </a:lnSpc>
              <a:buClr>
                <a:srgbClr val="000000"/>
              </a:buClr>
              <a:buFont typeface="Arial"/>
              <a:buChar char="•"/>
            </a:pPr>
            <a:r>
              <a:rPr b="0" lang="en-US" sz="1800" spc="-1" strike="noStrike">
                <a:solidFill>
                  <a:srgbClr val="000000"/>
                </a:solidFill>
                <a:latin typeface="Arial"/>
                <a:ea typeface="DejaVu Sans"/>
              </a:rPr>
              <a:t>Access Attacks</a:t>
            </a:r>
            <a:endParaRPr b="0" lang="en-AU" sz="1800" spc="-1" strike="noStrike">
              <a:latin typeface="Arial"/>
            </a:endParaRPr>
          </a:p>
          <a:p>
            <a:pPr lvl="1" marL="457200" indent="-216000">
              <a:lnSpc>
                <a:spcPct val="100000"/>
              </a:lnSpc>
              <a:buClr>
                <a:srgbClr val="000000"/>
              </a:buClr>
              <a:buFont typeface="Arial"/>
              <a:buChar char="•"/>
            </a:pPr>
            <a:r>
              <a:rPr b="0" lang="en-US" sz="1800" spc="-1" strike="noStrike">
                <a:solidFill>
                  <a:srgbClr val="000000"/>
                </a:solidFill>
                <a:latin typeface="Arial"/>
                <a:ea typeface="DejaVu Sans"/>
              </a:rPr>
              <a:t>DoS Attacks</a:t>
            </a:r>
            <a:endParaRPr b="0" lang="en-AU" sz="1800" spc="-1" strike="noStrike">
              <a:latin typeface="Arial"/>
            </a:endParaRPr>
          </a:p>
        </p:txBody>
      </p:sp>
      <p:sp>
        <p:nvSpPr>
          <p:cNvPr id="458" name="PlaceHolder 3"/>
          <p:cNvSpPr>
            <a:spLocks noGrp="1"/>
          </p:cNvSpPr>
          <p:nvPr>
            <p:ph type="sldNum" idx="4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5434978-5A00-4508-A771-3F19093682C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Common Network Attacks - Reconnaissance, Access, and Social Engineering</a:t>
            </a:r>
            <a:endParaRPr b="0" lang="en-AU" sz="1600" spc="-1" strike="noStrike">
              <a:latin typeface="Arial"/>
            </a:endParaRPr>
          </a:p>
        </p:txBody>
      </p:sp>
      <p:sp>
        <p:nvSpPr>
          <p:cNvPr id="46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Reconnaissance Attacks</a:t>
            </a:r>
            <a:endParaRPr b="0" lang="en-AU" sz="2200" spc="-1" strike="noStrike">
              <a:latin typeface="Arial"/>
            </a:endParaRPr>
          </a:p>
        </p:txBody>
      </p:sp>
      <p:graphicFrame>
        <p:nvGraphicFramePr>
          <p:cNvPr id="461" name="Table 13"/>
          <p:cNvGraphicFramePr/>
          <p:nvPr/>
        </p:nvGraphicFramePr>
        <p:xfrm>
          <a:off x="91440" y="1739160"/>
          <a:ext cx="8960400" cy="0"/>
        </p:xfrm>
        <a:graphic>
          <a:graphicData uri="http://schemas.openxmlformats.org/drawingml/2006/table">
            <a:tbl>
              <a:tblPr/>
              <a:tblGrid>
                <a:gridCol w="2826000"/>
                <a:gridCol w="6134760"/>
              </a:tblGrid>
              <a:tr h="0">
                <a:tc>
                  <a:txBody>
                    <a:bodyPr lIns="37800" rIns="37800" anchor="t">
                      <a:noAutofit/>
                    </a:bodyPr>
                    <a:p>
                      <a:pPr>
                        <a:lnSpc>
                          <a:spcPct val="100000"/>
                        </a:lnSpc>
                        <a:buNone/>
                      </a:pPr>
                      <a:r>
                        <a:rPr b="0" lang="en-US" sz="1400" spc="-1" strike="noStrike">
                          <a:solidFill>
                            <a:srgbClr val="ffffff"/>
                          </a:solidFill>
                          <a:latin typeface="Calibri"/>
                        </a:rPr>
                        <a:t>Technique</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400" spc="-1" strike="noStrike">
                          <a:solidFill>
                            <a:srgbClr val="ffffff"/>
                          </a:solidFill>
                          <a:latin typeface="Calibri"/>
                        </a:rPr>
                        <a:t>Description</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150" spc="-1" strike="noStrike">
                          <a:solidFill>
                            <a:srgbClr val="58585b"/>
                          </a:solidFill>
                          <a:latin typeface="Arial"/>
                        </a:rPr>
                        <a:t>Perform an information query of a target</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The threat actor is looking for initial information about a target. Various tools can be used, including the Google search, organizations website, whois, and more.</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Initiate a ping sweep of the target network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The information query usually reveals the target’s network address. The threat actor can now initiate a ping sweep to determine which IP addresses are active.</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Initiate a port scan of active IP addresses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This is used to determine which ports or services are available. Examples of port scanners include Nmap, SuperScan, Angry IP Scanner, and NetScanTools.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Run vulnerability scanners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This is to query the identified ports to determine the type and version of the application and operating system that is running on the host. Examples of tools include Nipper, Secuna PSI, Core Impact, Nessus v6, SAINT, and Open VAS.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Run exploitation tools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The threat actor now attempts to discover vulnerable services that can be exploited. A variety of vulnerability exploitation tools exist including Metasploit, Core Impact, Sqlmap, Social Engineer Toolkit, and Netsparker.</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462" name="TextBox 5"/>
          <p:cNvSpPr/>
          <p:nvPr/>
        </p:nvSpPr>
        <p:spPr>
          <a:xfrm>
            <a:off x="0" y="711720"/>
            <a:ext cx="9201600" cy="10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Reconnaissance is information gathering. Threat actors use reconnaissance (or recon) attacks to do unauthorized discovery and mapping of systems, services, or vulnerabilities. Recon attacks precede access attacks or DoS attacks. Some of the techniques used by malicious threat actors to conduct reconnaissance attacks are described in the table.</a:t>
            </a:r>
            <a:endParaRPr b="0" lang="en-AU" sz="1600" spc="-1" strike="noStrike">
              <a:latin typeface="Arial"/>
            </a:endParaRPr>
          </a:p>
        </p:txBody>
      </p:sp>
      <p:sp>
        <p:nvSpPr>
          <p:cNvPr id="463" name="PlaceHolder 3"/>
          <p:cNvSpPr>
            <a:spLocks noGrp="1"/>
          </p:cNvSpPr>
          <p:nvPr>
            <p:ph type="sldNum" idx="4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37F1383-4ACF-4E3D-AA6B-A2C2BA23A68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Common Network Attacks - Reconnaissance, Access, and Social Engineering</a:t>
            </a:r>
            <a:endParaRPr b="0" lang="en-AU" sz="1600" spc="-1" strike="noStrike">
              <a:latin typeface="Arial"/>
            </a:endParaRPr>
          </a:p>
        </p:txBody>
      </p:sp>
      <p:sp>
        <p:nvSpPr>
          <p:cNvPr id="46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Video - Reconnaissance Attacks</a:t>
            </a:r>
            <a:endParaRPr b="0" lang="en-AU" sz="2200" spc="-1" strike="noStrike">
              <a:latin typeface="Arial"/>
            </a:endParaRPr>
          </a:p>
        </p:txBody>
      </p:sp>
      <p:sp>
        <p:nvSpPr>
          <p:cNvPr id="466" name="Object 76"/>
          <p:cNvSpPr/>
          <p:nvPr/>
        </p:nvSpPr>
        <p:spPr>
          <a:xfrm>
            <a:off x="457200" y="100584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2000" spc="-1" strike="noStrike">
                <a:solidFill>
                  <a:srgbClr val="000000"/>
                </a:solidFill>
                <a:latin typeface="Arial"/>
                <a:ea typeface="Arial"/>
              </a:rPr>
              <a:t>This video will explain the following techniques used in a reconnaissance attack:</a:t>
            </a:r>
            <a:endParaRPr b="0" lang="en-AU" sz="2000" spc="-1" strike="noStrike">
              <a:latin typeface="Arial"/>
            </a:endParaRPr>
          </a:p>
          <a:p>
            <a:pPr>
              <a:lnSpc>
                <a:spcPts val="2001"/>
              </a:lnSpc>
              <a:buNone/>
            </a:pPr>
            <a:endParaRPr b="0" lang="en-AU" sz="2000" spc="-1" strike="noStrike">
              <a:latin typeface="Arial"/>
            </a:endParaRPr>
          </a:p>
          <a:p>
            <a:pPr lvl="1" marL="743040" indent="-285840">
              <a:lnSpc>
                <a:spcPts val="2001"/>
              </a:lnSpc>
              <a:buClr>
                <a:srgbClr val="000000"/>
              </a:buClr>
              <a:buFont typeface="Arial"/>
              <a:buChar char="•"/>
            </a:pPr>
            <a:r>
              <a:rPr b="0" lang="en-US" sz="2000" spc="-1" strike="noStrike">
                <a:solidFill>
                  <a:srgbClr val="000000"/>
                </a:solidFill>
                <a:latin typeface="Arial"/>
                <a:ea typeface="Arial"/>
              </a:rPr>
              <a:t>Perform an information query on a target</a:t>
            </a:r>
            <a:endParaRPr b="0" lang="en-AU" sz="2000" spc="-1" strike="noStrike">
              <a:latin typeface="Arial"/>
            </a:endParaRPr>
          </a:p>
          <a:p>
            <a:pPr lvl="1" marL="743040" indent="-285840">
              <a:lnSpc>
                <a:spcPts val="2001"/>
              </a:lnSpc>
              <a:buClr>
                <a:srgbClr val="000000"/>
              </a:buClr>
              <a:buFont typeface="Arial"/>
              <a:buChar char="•"/>
            </a:pPr>
            <a:r>
              <a:rPr b="0" lang="en-US" sz="2000" spc="-1" strike="noStrike">
                <a:solidFill>
                  <a:srgbClr val="000000"/>
                </a:solidFill>
                <a:latin typeface="Arial"/>
                <a:ea typeface="Arial"/>
              </a:rPr>
              <a:t>Initiate a ping sweep of the target network</a:t>
            </a:r>
            <a:endParaRPr b="0" lang="en-AU" sz="2000" spc="-1" strike="noStrike">
              <a:latin typeface="Arial"/>
            </a:endParaRPr>
          </a:p>
          <a:p>
            <a:pPr lvl="1" marL="743040" indent="-285840">
              <a:lnSpc>
                <a:spcPts val="2001"/>
              </a:lnSpc>
              <a:buClr>
                <a:srgbClr val="000000"/>
              </a:buClr>
              <a:buFont typeface="Arial"/>
              <a:buChar char="•"/>
            </a:pPr>
            <a:r>
              <a:rPr b="0" lang="en-US" sz="2000" spc="-1" strike="noStrike">
                <a:solidFill>
                  <a:srgbClr val="000000"/>
                </a:solidFill>
                <a:latin typeface="Arial"/>
                <a:ea typeface="Arial"/>
              </a:rPr>
              <a:t>Initiate a port scan of active ip addresses</a:t>
            </a:r>
            <a:endParaRPr b="0" lang="en-AU" sz="2000" spc="-1" strike="noStrike">
              <a:latin typeface="Arial"/>
            </a:endParaRPr>
          </a:p>
          <a:p>
            <a:pPr lvl="1" marL="743040" indent="-285840">
              <a:lnSpc>
                <a:spcPts val="2001"/>
              </a:lnSpc>
              <a:buClr>
                <a:srgbClr val="000000"/>
              </a:buClr>
              <a:buFont typeface="Arial"/>
              <a:buChar char="•"/>
            </a:pPr>
            <a:r>
              <a:rPr b="0" lang="en-US" sz="2000" spc="-1" strike="noStrike">
                <a:solidFill>
                  <a:srgbClr val="000000"/>
                </a:solidFill>
                <a:latin typeface="Arial"/>
                <a:ea typeface="Arial"/>
              </a:rPr>
              <a:t>Run vulnerability scanners</a:t>
            </a:r>
            <a:endParaRPr b="0" lang="en-AU" sz="2000" spc="-1" strike="noStrike">
              <a:latin typeface="Arial"/>
            </a:endParaRPr>
          </a:p>
          <a:p>
            <a:pPr lvl="1" marL="743040" indent="-285840">
              <a:lnSpc>
                <a:spcPts val="2001"/>
              </a:lnSpc>
              <a:buClr>
                <a:srgbClr val="000000"/>
              </a:buClr>
              <a:buFont typeface="Arial"/>
              <a:buChar char="•"/>
            </a:pPr>
            <a:r>
              <a:rPr b="0" lang="en-US" sz="2000" spc="-1" strike="noStrike">
                <a:solidFill>
                  <a:srgbClr val="000000"/>
                </a:solidFill>
                <a:latin typeface="Arial"/>
                <a:ea typeface="Arial"/>
              </a:rPr>
              <a:t>Run exploitation tools</a:t>
            </a:r>
            <a:endParaRPr b="0" lang="en-AU" sz="2000" spc="-1" strike="noStrike">
              <a:latin typeface="Arial"/>
            </a:endParaRPr>
          </a:p>
        </p:txBody>
      </p:sp>
      <p:sp>
        <p:nvSpPr>
          <p:cNvPr id="467" name="PlaceHolder 3"/>
          <p:cNvSpPr>
            <a:spLocks noGrp="1"/>
          </p:cNvSpPr>
          <p:nvPr>
            <p:ph type="sldNum" idx="4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9F177FF-4495-472B-8630-02F6A70A6C7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Common Network Attacks - Reconnaissance, Access, and Social Engineering</a:t>
            </a:r>
            <a:endParaRPr b="0" lang="en-AU" sz="1600" spc="-1" strike="noStrike">
              <a:latin typeface="Arial"/>
            </a:endParaRPr>
          </a:p>
        </p:txBody>
      </p:sp>
      <p:sp>
        <p:nvSpPr>
          <p:cNvPr id="46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Access Attacks</a:t>
            </a:r>
            <a:endParaRPr b="0" lang="en-AU" sz="2200" spc="-1" strike="noStrike">
              <a:latin typeface="Arial"/>
            </a:endParaRPr>
          </a:p>
        </p:txBody>
      </p:sp>
      <p:sp>
        <p:nvSpPr>
          <p:cNvPr id="470" name="Object 79"/>
          <p:cNvSpPr/>
          <p:nvPr/>
        </p:nvSpPr>
        <p:spPr>
          <a:xfrm>
            <a:off x="0" y="656280"/>
            <a:ext cx="8228880" cy="9136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Access attacks exploit known vulnerabilities in authentication services, FTP services, and web services. The purpose of this type of attack is to gain entry to web accounts, confidential databases, and other sensitive information.</a:t>
            </a:r>
            <a:endParaRPr b="0" lang="en-AU" sz="1600" spc="-1" strike="noStrike">
              <a:latin typeface="Arial"/>
            </a:endParaRPr>
          </a:p>
        </p:txBody>
      </p:sp>
      <p:sp>
        <p:nvSpPr>
          <p:cNvPr id="471" name="PlaceHolder 3"/>
          <p:cNvSpPr>
            <a:spLocks noGrp="1"/>
          </p:cNvSpPr>
          <p:nvPr>
            <p:ph type="sldNum" idx="5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2F5AB88-DFDB-455D-9D0B-FD29B97BB354}" type="slidenum">
              <a:rPr b="0" lang="en-US" sz="600" spc="-1" strike="noStrike">
                <a:solidFill>
                  <a:srgbClr val="d9d9d9"/>
                </a:solidFill>
                <a:latin typeface="Calibri"/>
              </a:rPr>
              <a:t>&lt;number&gt;</a:t>
            </a:fld>
            <a:endParaRPr b="0" lang="en-AU" sz="600" spc="-1" strike="noStrike">
              <a:latin typeface="Times New Roman"/>
            </a:endParaRPr>
          </a:p>
        </p:txBody>
      </p:sp>
      <p:graphicFrame>
        <p:nvGraphicFramePr>
          <p:cNvPr id="472" name="Table 14"/>
          <p:cNvGraphicFramePr/>
          <p:nvPr/>
        </p:nvGraphicFramePr>
        <p:xfrm>
          <a:off x="257760" y="1570680"/>
          <a:ext cx="8428320" cy="2958480"/>
        </p:xfrm>
        <a:graphic>
          <a:graphicData uri="http://schemas.openxmlformats.org/drawingml/2006/table">
            <a:tbl>
              <a:tblPr/>
              <a:tblGrid>
                <a:gridCol w="1598040"/>
                <a:gridCol w="6830640"/>
              </a:tblGrid>
              <a:tr h="254520">
                <a:tc>
                  <a:txBody>
                    <a:bodyPr lIns="37800" rIns="37800" anchor="t">
                      <a:noAutofit/>
                    </a:bodyPr>
                    <a:p>
                      <a:pPr>
                        <a:lnSpc>
                          <a:spcPct val="100000"/>
                        </a:lnSpc>
                        <a:buNone/>
                      </a:pPr>
                      <a:r>
                        <a:rPr b="0" lang="en-US" sz="1400" spc="-1" strike="noStrike">
                          <a:solidFill>
                            <a:srgbClr val="ffffff"/>
                          </a:solidFill>
                          <a:latin typeface="Calibri"/>
                        </a:rPr>
                        <a:t>Technique</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400" spc="-1" strike="noStrike">
                          <a:solidFill>
                            <a:srgbClr val="ffffff"/>
                          </a:solidFill>
                          <a:latin typeface="Calibri"/>
                        </a:rPr>
                        <a:t>Description</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402120">
                <a:tc>
                  <a:txBody>
                    <a:bodyPr lIns="37800" rIns="37800" anchor="t">
                      <a:noAutofit/>
                    </a:bodyPr>
                    <a:p>
                      <a:pPr>
                        <a:lnSpc>
                          <a:spcPct val="100000"/>
                        </a:lnSpc>
                        <a:buNone/>
                      </a:pPr>
                      <a:r>
                        <a:rPr b="0" lang="en-US" sz="1150" spc="-1" strike="noStrike">
                          <a:solidFill>
                            <a:srgbClr val="58585b"/>
                          </a:solidFill>
                          <a:latin typeface="Arial"/>
                        </a:rPr>
                        <a:t>Password Attacks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In a password attack, the threat actor attempts to discover critical system passwords using various methods.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402120">
                <a:tc>
                  <a:txBody>
                    <a:bodyPr lIns="37800" rIns="37800" anchor="t">
                      <a:noAutofit/>
                    </a:bodyPr>
                    <a:p>
                      <a:pPr>
                        <a:lnSpc>
                          <a:spcPct val="100000"/>
                        </a:lnSpc>
                        <a:buNone/>
                      </a:pPr>
                      <a:r>
                        <a:rPr b="0" lang="en-US" sz="1150" spc="-1" strike="noStrike">
                          <a:solidFill>
                            <a:srgbClr val="58585b"/>
                          </a:solidFill>
                          <a:latin typeface="Arial"/>
                        </a:rPr>
                        <a:t>Spoofing Attacks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In spoofing attacks, the threat actor’s device attempts to pose as another device by falsifying data. Common spoofing attacks include IP spoofing, MAC spoofing, and DHCP spoofing.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402120">
                <a:tc>
                  <a:txBody>
                    <a:bodyPr lIns="37800" rIns="37800" anchor="t">
                      <a:noAutofit/>
                    </a:bodyPr>
                    <a:p>
                      <a:pPr>
                        <a:lnSpc>
                          <a:spcPct val="100000"/>
                        </a:lnSpc>
                        <a:buNone/>
                      </a:pPr>
                      <a:r>
                        <a:rPr b="0" lang="en-US" sz="1150" spc="-1" strike="noStrike">
                          <a:solidFill>
                            <a:srgbClr val="58585b"/>
                          </a:solidFill>
                          <a:latin typeface="Arial"/>
                        </a:rPr>
                        <a:t>Trust Exploitation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In a trust exploitation attack, a threat actor uses unauthorized privileges to gain access to a system, possibly compromising the target.</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499320">
                <a:tc>
                  <a:txBody>
                    <a:bodyPr lIns="37800" rIns="37800" anchor="t">
                      <a:noAutofit/>
                    </a:bodyPr>
                    <a:p>
                      <a:pPr>
                        <a:lnSpc>
                          <a:spcPct val="100000"/>
                        </a:lnSpc>
                        <a:buNone/>
                      </a:pPr>
                      <a:r>
                        <a:rPr b="0" lang="en-US" sz="1150" spc="-1" strike="noStrike">
                          <a:solidFill>
                            <a:srgbClr val="58585b"/>
                          </a:solidFill>
                          <a:latin typeface="Arial"/>
                        </a:rPr>
                        <a:t>Port redirection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In a port redirection attack, a threat actor uses a compromised system as a base for attacks against other targets. </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499320">
                <a:tc>
                  <a:txBody>
                    <a:bodyPr lIns="37800" rIns="37800" anchor="t">
                      <a:noAutofit/>
                    </a:bodyPr>
                    <a:p>
                      <a:pPr>
                        <a:lnSpc>
                          <a:spcPct val="100000"/>
                        </a:lnSpc>
                        <a:buNone/>
                      </a:pPr>
                      <a:r>
                        <a:rPr b="0" lang="en-US" sz="1150" spc="-1" strike="noStrike">
                          <a:solidFill>
                            <a:srgbClr val="58585b"/>
                          </a:solidFill>
                          <a:latin typeface="Arial"/>
                        </a:rPr>
                        <a:t>Man-in-the-Middle</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In a man-in-the-middle attack, the threat actor is positioned in between two legitimate entities in order to read or modify the data that passes between the two parties.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499320">
                <a:tc>
                  <a:txBody>
                    <a:bodyPr lIns="37800" rIns="37800" anchor="t">
                      <a:noAutofit/>
                    </a:bodyPr>
                    <a:p>
                      <a:pPr>
                        <a:lnSpc>
                          <a:spcPct val="100000"/>
                        </a:lnSpc>
                        <a:buNone/>
                      </a:pPr>
                      <a:r>
                        <a:rPr b="0" lang="en-US" sz="1150" spc="-1" strike="noStrike">
                          <a:solidFill>
                            <a:srgbClr val="58585b"/>
                          </a:solidFill>
                          <a:latin typeface="Arial"/>
                        </a:rPr>
                        <a:t>Buffer Overflow Attack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In a buffer overflow attack, the threat actor exploits the buffer memory and overwhelms it with unexpected values. This usually renders the system inoperable, resulting in a DoS attack.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Current State of Affairs</a:t>
            </a:r>
            <a:endParaRPr b="0" lang="en-AU" sz="1600" spc="-1" strike="noStrike">
              <a:latin typeface="Arial"/>
            </a:endParaRPr>
          </a:p>
        </p:txBody>
      </p:sp>
      <p:sp>
        <p:nvSpPr>
          <p:cNvPr id="28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Networks Are Targets</a:t>
            </a:r>
            <a:endParaRPr b="0" lang="en-AU" sz="2200" spc="-1" strike="noStrike">
              <a:latin typeface="Arial"/>
            </a:endParaRPr>
          </a:p>
        </p:txBody>
      </p:sp>
      <p:sp>
        <p:nvSpPr>
          <p:cNvPr id="290" name="Object4"/>
          <p:cNvSpPr/>
          <p:nvPr/>
        </p:nvSpPr>
        <p:spPr>
          <a:xfrm>
            <a:off x="0" y="914400"/>
            <a:ext cx="292356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Networks are routinely under attack. A quick internet search for network attacks will return many articles about them. Kapersky maintains the interactive Cyberthreat Real-Time Map display of current network attacks. The attack data is submitted from Kapersky network security products that are deployed worldwide. </a:t>
            </a:r>
            <a:endParaRPr b="0" lang="en-AU" sz="1400" spc="-1" strike="noStrike">
              <a:latin typeface="Arial"/>
            </a:endParaRPr>
          </a:p>
        </p:txBody>
      </p:sp>
      <p:pic>
        <p:nvPicPr>
          <p:cNvPr id="291" name="Picture 3" descr=""/>
          <p:cNvPicPr/>
          <p:nvPr/>
        </p:nvPicPr>
        <p:blipFill>
          <a:blip r:embed="rId1"/>
          <a:stretch/>
        </p:blipFill>
        <p:spPr>
          <a:xfrm>
            <a:off x="3296520" y="887760"/>
            <a:ext cx="5618160" cy="3016800"/>
          </a:xfrm>
          <a:prstGeom prst="rect">
            <a:avLst/>
          </a:prstGeom>
          <a:ln w="0">
            <a:noFill/>
          </a:ln>
        </p:spPr>
      </p:pic>
      <p:sp>
        <p:nvSpPr>
          <p:cNvPr id="292" name="PlaceHolder 3"/>
          <p:cNvSpPr>
            <a:spLocks noGrp="1"/>
          </p:cNvSpPr>
          <p:nvPr>
            <p:ph type="sldNum" idx="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BE1E60D-3B0D-4DDF-85A9-9E9454DAE12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Common Network Attacks - Reconnaissance, Access, and Social Engineering</a:t>
            </a:r>
            <a:endParaRPr b="0" lang="en-AU" sz="1600" spc="-1" strike="noStrike">
              <a:latin typeface="Arial"/>
            </a:endParaRPr>
          </a:p>
        </p:txBody>
      </p:sp>
      <p:sp>
        <p:nvSpPr>
          <p:cNvPr id="47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Video - Access and Social Engineering Attacks</a:t>
            </a:r>
            <a:endParaRPr b="0" lang="en-AU" sz="2200" spc="-1" strike="noStrike">
              <a:latin typeface="Arial"/>
            </a:endParaRPr>
          </a:p>
        </p:txBody>
      </p:sp>
      <p:sp>
        <p:nvSpPr>
          <p:cNvPr id="475" name="Object 82"/>
          <p:cNvSpPr/>
          <p:nvPr/>
        </p:nvSpPr>
        <p:spPr>
          <a:xfrm>
            <a:off x="457200" y="118872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Arial"/>
              </a:rPr>
              <a:t>This video will cover the following:</a:t>
            </a:r>
            <a:endParaRPr b="0" lang="en-AU" sz="1800" spc="-1" strike="noStrike">
              <a:latin typeface="Arial"/>
            </a:endParaRPr>
          </a:p>
          <a:p>
            <a:pPr>
              <a:lnSpc>
                <a:spcPts val="2001"/>
              </a:lnSpc>
              <a:buNone/>
            </a:pP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Arial"/>
              </a:rPr>
              <a:t>Techniques used in access attacks (password attacks, spoofing attacks, trust exploitations, port redirections, man-in-the-middle attacks, buffer overflow attacks)</a:t>
            </a: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Arial"/>
              </a:rPr>
              <a:t>Techniques used in social engineering attacks (pretexting, phishing, spear phishing, spam, something for something, baiting, impersonation, tailgating, shoulder surfing, dumpster diving)</a:t>
            </a:r>
            <a:endParaRPr b="0" lang="en-AU" sz="1800" spc="-1" strike="noStrike">
              <a:latin typeface="Arial"/>
            </a:endParaRPr>
          </a:p>
        </p:txBody>
      </p:sp>
      <p:sp>
        <p:nvSpPr>
          <p:cNvPr id="476" name="PlaceHolder 3"/>
          <p:cNvSpPr>
            <a:spLocks noGrp="1"/>
          </p:cNvSpPr>
          <p:nvPr>
            <p:ph type="sldNum" idx="5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A3B0AEB-B645-4128-B4E3-11B57561FC0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Common Network Attacks - Reconnaissance, Access, and Social Engineering</a:t>
            </a:r>
            <a:endParaRPr b="0" lang="en-AU" sz="1600" spc="-1" strike="noStrike">
              <a:latin typeface="Arial"/>
            </a:endParaRPr>
          </a:p>
        </p:txBody>
      </p:sp>
      <p:sp>
        <p:nvSpPr>
          <p:cNvPr id="47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Social Engineering Attacks</a:t>
            </a:r>
            <a:endParaRPr b="0" lang="en-AU" sz="2200" spc="-1" strike="noStrike">
              <a:latin typeface="Arial"/>
            </a:endParaRPr>
          </a:p>
        </p:txBody>
      </p:sp>
      <p:graphicFrame>
        <p:nvGraphicFramePr>
          <p:cNvPr id="479" name="Table 16"/>
          <p:cNvGraphicFramePr/>
          <p:nvPr/>
        </p:nvGraphicFramePr>
        <p:xfrm>
          <a:off x="91440" y="1316160"/>
          <a:ext cx="8960400" cy="0"/>
        </p:xfrm>
        <a:graphic>
          <a:graphicData uri="http://schemas.openxmlformats.org/drawingml/2006/table">
            <a:tbl>
              <a:tblPr/>
              <a:tblGrid>
                <a:gridCol w="1654200"/>
                <a:gridCol w="7306560"/>
              </a:tblGrid>
              <a:tr h="0">
                <a:tc>
                  <a:txBody>
                    <a:bodyPr lIns="37800" rIns="37800" anchor="t">
                      <a:noAutofit/>
                    </a:bodyPr>
                    <a:p>
                      <a:pPr>
                        <a:lnSpc>
                          <a:spcPct val="100000"/>
                        </a:lnSpc>
                        <a:buNone/>
                      </a:pPr>
                      <a:r>
                        <a:rPr b="0" lang="en-US" sz="1300" spc="-1" strike="noStrike">
                          <a:solidFill>
                            <a:srgbClr val="ffffff"/>
                          </a:solidFill>
                          <a:latin typeface="Calibri"/>
                        </a:rPr>
                        <a:t>Social Engineering Attack</a:t>
                      </a:r>
                      <a:endParaRPr b="0" lang="en-AU" sz="13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300" spc="-1" strike="noStrike">
                          <a:solidFill>
                            <a:srgbClr val="ffffff"/>
                          </a:solidFill>
                          <a:latin typeface="Calibri"/>
                        </a:rPr>
                        <a:t>Description</a:t>
                      </a:r>
                      <a:endParaRPr b="0" lang="en-AU" sz="13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150" spc="-1" strike="noStrike">
                          <a:solidFill>
                            <a:srgbClr val="58585b"/>
                          </a:solidFill>
                          <a:latin typeface="Arial"/>
                        </a:rPr>
                        <a:t>Pretexting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A threat actor pretends to need personal or financial data to confirm the identity of the recipient.</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Phishing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A threat actor sends fraudulent email which is disguised as being from a legitimate, trusted source to trick the recipient into installing malware on their device, or to share personal or financial information.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Spear phishing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A threat actor creates a targeted phishing attack tailored for a specific individual or organization.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Spam</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Also known as junk mail, this is unsolicited email which often contains harmful links, malware, or deceptive content.</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Something for Something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Sometimes called “Quid pro quo”, this is when a threat actor requests personal information from a party in exchange for something such as a gift.</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Baiting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A threat actor leaves a malware-infected flash drive in a public location. A victim finds the drive and unsuspectingly inserts it into their laptop, unintentionally installing malware.</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Impersonation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In this type of attack, a threat actor pretends to be someone else to gain the trust of a victim.</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480" name="TextBox 7"/>
          <p:cNvSpPr/>
          <p:nvPr/>
        </p:nvSpPr>
        <p:spPr>
          <a:xfrm>
            <a:off x="0" y="731520"/>
            <a:ext cx="9143280" cy="576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Calibri"/>
                <a:ea typeface="DejaVu Sans"/>
              </a:rPr>
              <a:t>Social engineering is an access attack that attempts to manipulate individuals into performing actions or divulging confidential information. Information about social engineering techniques is shown in the table.</a:t>
            </a:r>
            <a:endParaRPr b="0" lang="en-AU" sz="1600" spc="-1" strike="noStrike">
              <a:latin typeface="Arial"/>
            </a:endParaRPr>
          </a:p>
        </p:txBody>
      </p:sp>
      <p:sp>
        <p:nvSpPr>
          <p:cNvPr id="481" name="PlaceHolder 3"/>
          <p:cNvSpPr>
            <a:spLocks noGrp="1"/>
          </p:cNvSpPr>
          <p:nvPr>
            <p:ph type="sldNum" idx="5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BA26F6F-96A3-48B9-A960-0F92BBC1584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Common Network Attacks - Reconnaissance, Access, and Social Engineering</a:t>
            </a:r>
            <a:endParaRPr b="0" lang="en-AU" sz="1600" spc="-1" strike="noStrike">
              <a:latin typeface="Arial"/>
            </a:endParaRPr>
          </a:p>
        </p:txBody>
      </p:sp>
      <p:sp>
        <p:nvSpPr>
          <p:cNvPr id="48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Social Engineering Attacks (Cont.)</a:t>
            </a:r>
            <a:endParaRPr b="0" lang="en-AU" sz="2200" spc="-1" strike="noStrike">
              <a:latin typeface="Arial"/>
            </a:endParaRPr>
          </a:p>
        </p:txBody>
      </p:sp>
      <p:graphicFrame>
        <p:nvGraphicFramePr>
          <p:cNvPr id="484" name="Table 17"/>
          <p:cNvGraphicFramePr/>
          <p:nvPr/>
        </p:nvGraphicFramePr>
        <p:xfrm>
          <a:off x="91440" y="1175040"/>
          <a:ext cx="4296960" cy="0"/>
        </p:xfrm>
        <a:graphic>
          <a:graphicData uri="http://schemas.openxmlformats.org/drawingml/2006/table">
            <a:tbl>
              <a:tblPr/>
              <a:tblGrid>
                <a:gridCol w="988920"/>
                <a:gridCol w="3308400"/>
              </a:tblGrid>
              <a:tr h="0">
                <a:tc>
                  <a:txBody>
                    <a:bodyPr lIns="37800" rIns="37800" anchor="t">
                      <a:noAutofit/>
                    </a:bodyPr>
                    <a:p>
                      <a:pPr>
                        <a:lnSpc>
                          <a:spcPct val="100000"/>
                        </a:lnSpc>
                        <a:buNone/>
                      </a:pPr>
                      <a:r>
                        <a:rPr b="0" lang="en-US" sz="1400" spc="-1" strike="noStrike">
                          <a:solidFill>
                            <a:srgbClr val="ffffff"/>
                          </a:solidFill>
                          <a:latin typeface="Calibri"/>
                        </a:rPr>
                        <a:t>Social Engineering Attack</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400" spc="-1" strike="noStrike">
                          <a:solidFill>
                            <a:srgbClr val="ffffff"/>
                          </a:solidFill>
                          <a:latin typeface="Calibri"/>
                        </a:rPr>
                        <a:t>Description</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150" spc="-1" strike="noStrike">
                          <a:solidFill>
                            <a:srgbClr val="58585b"/>
                          </a:solidFill>
                          <a:latin typeface="Arial"/>
                        </a:rPr>
                        <a:t>Tailgating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This is where a threat actor quickly follows an authorized person into a secure location to gain access to a secure area.</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Shoulder surfing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This is where a threat actor inconspicuously looks over someone’s shoulder to steal their passwords or other information.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Dumpster diving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This is where a threat actor rummages through trash bins to discover confidential documents.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pic>
        <p:nvPicPr>
          <p:cNvPr id="485" name="Picture 9" descr=""/>
          <p:cNvPicPr/>
          <p:nvPr/>
        </p:nvPicPr>
        <p:blipFill>
          <a:blip r:embed="rId1"/>
          <a:stretch/>
        </p:blipFill>
        <p:spPr>
          <a:xfrm>
            <a:off x="4321800" y="573480"/>
            <a:ext cx="4364280" cy="4095720"/>
          </a:xfrm>
          <a:prstGeom prst="rect">
            <a:avLst/>
          </a:prstGeom>
          <a:ln w="0">
            <a:noFill/>
          </a:ln>
        </p:spPr>
      </p:pic>
      <p:sp>
        <p:nvSpPr>
          <p:cNvPr id="486" name="PlaceHolder 3"/>
          <p:cNvSpPr>
            <a:spLocks noGrp="1"/>
          </p:cNvSpPr>
          <p:nvPr>
            <p:ph type="sldNum" idx="5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70A2EDA-07B8-4658-9258-E9583D1A9A5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Common Network Attacks - Reconnaissance, Access, and Social Engineering</a:t>
            </a:r>
            <a:endParaRPr b="0" lang="en-AU" sz="1600" spc="-1" strike="noStrike">
              <a:latin typeface="Arial"/>
            </a:endParaRPr>
          </a:p>
        </p:txBody>
      </p:sp>
      <p:sp>
        <p:nvSpPr>
          <p:cNvPr id="48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Strengthening the Weakest Link</a:t>
            </a:r>
            <a:endParaRPr b="0" lang="en-AU" sz="2200" spc="-1" strike="noStrike">
              <a:latin typeface="Arial"/>
            </a:endParaRPr>
          </a:p>
        </p:txBody>
      </p:sp>
      <p:sp>
        <p:nvSpPr>
          <p:cNvPr id="489" name="Object 89"/>
          <p:cNvSpPr/>
          <p:nvPr/>
        </p:nvSpPr>
        <p:spPr>
          <a:xfrm>
            <a:off x="74880" y="1143000"/>
            <a:ext cx="876096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Calibri"/>
                <a:ea typeface="DejaVu Sans"/>
              </a:rPr>
              <a:t>Cybersecurity is only as strong as its weakest link. Because computers and other internet-connected devices have become an essential part of our lives, they no longer seem new or different. </a:t>
            </a:r>
            <a:endParaRPr b="0" lang="en-AU" sz="1800" spc="-1" strike="noStrike">
              <a:latin typeface="Arial"/>
            </a:endParaRPr>
          </a:p>
          <a:p>
            <a:pPr>
              <a:lnSpc>
                <a:spcPts val="2001"/>
              </a:lnSpc>
              <a:buNone/>
            </a:pPr>
            <a:endParaRPr b="0" lang="en-AU" sz="1800" spc="-1" strike="noStrike">
              <a:latin typeface="Arial"/>
            </a:endParaRPr>
          </a:p>
          <a:p>
            <a:pPr>
              <a:lnSpc>
                <a:spcPts val="2001"/>
              </a:lnSpc>
              <a:buNone/>
            </a:pPr>
            <a:r>
              <a:rPr b="0" lang="en-US" sz="1800" spc="-1" strike="noStrike">
                <a:solidFill>
                  <a:srgbClr val="000000"/>
                </a:solidFill>
                <a:latin typeface="Calibri"/>
                <a:ea typeface="DejaVu Sans"/>
              </a:rPr>
              <a:t>The weakest link in cybersecurity can be the personnel within an organization, and social engineering is a major security threat. Because of this, one of the most effective security measures that an organization can take is to train its personnel and create a “security-aware culture.”</a:t>
            </a:r>
            <a:endParaRPr b="0" lang="en-AU" sz="1800" spc="-1" strike="noStrike">
              <a:latin typeface="Arial"/>
            </a:endParaRPr>
          </a:p>
        </p:txBody>
      </p:sp>
      <p:sp>
        <p:nvSpPr>
          <p:cNvPr id="490" name="PlaceHolder 3"/>
          <p:cNvSpPr>
            <a:spLocks noGrp="1"/>
          </p:cNvSpPr>
          <p:nvPr>
            <p:ph type="sldNum" idx="5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3A01450-5292-4F11-B9D6-7EF17CA7F80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p:nvPr>
        </p:nvSpPr>
        <p:spPr>
          <a:xfrm>
            <a:off x="457200" y="1490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2.5 Network Attacks - Denial of Service, Buffer Overflows, and Evasion</a:t>
            </a:r>
            <a:endParaRPr b="0" lang="en-AU" sz="4600" spc="-1" strike="noStrike">
              <a:latin typeface="Arial"/>
            </a:endParaRPr>
          </a:p>
        </p:txBody>
      </p:sp>
      <p:sp>
        <p:nvSpPr>
          <p:cNvPr id="492" name="PlaceHolder 2"/>
          <p:cNvSpPr>
            <a:spLocks noGrp="1"/>
          </p:cNvSpPr>
          <p:nvPr>
            <p:ph type="sldNum" idx="5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6BC2B06-14A5-44EE-9856-96711CFF4E2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Attacks - Denial of Service, Buffer Overflows, and Evasion</a:t>
            </a:r>
            <a:endParaRPr b="0" lang="en-AU" sz="1600" spc="-1" strike="noStrike">
              <a:latin typeface="Arial"/>
            </a:endParaRPr>
          </a:p>
        </p:txBody>
      </p:sp>
      <p:sp>
        <p:nvSpPr>
          <p:cNvPr id="49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Video - Denial of Service Attacks</a:t>
            </a:r>
            <a:endParaRPr b="0" lang="en-AU" sz="2200" spc="-1" strike="noStrike">
              <a:latin typeface="Arial"/>
            </a:endParaRPr>
          </a:p>
        </p:txBody>
      </p:sp>
      <p:sp>
        <p:nvSpPr>
          <p:cNvPr id="495" name="Object 95"/>
          <p:cNvSpPr/>
          <p:nvPr/>
        </p:nvSpPr>
        <p:spPr>
          <a:xfrm>
            <a:off x="573480" y="11430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Arial"/>
              </a:rPr>
              <a:t>This video will cover the following:</a:t>
            </a:r>
            <a:endParaRPr b="0" lang="en-AU" sz="1800" spc="-1" strike="noStrike">
              <a:latin typeface="Arial"/>
            </a:endParaRPr>
          </a:p>
          <a:p>
            <a:pPr>
              <a:lnSpc>
                <a:spcPts val="2001"/>
              </a:lnSpc>
              <a:buNone/>
            </a:pP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Arial"/>
              </a:rPr>
              <a:t>Techniques used in Denial-of-Service attacks (overwhelming quantity of traffic, maliciously formatted packets)</a:t>
            </a: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Arial"/>
              </a:rPr>
              <a:t>Techniques used in Distributed Denial-of-Service attacks (zombies</a:t>
            </a:r>
            <a:r>
              <a:rPr b="0" lang="en-US" sz="1400" spc="-1" strike="noStrike">
                <a:solidFill>
                  <a:srgbClr val="000000"/>
                </a:solidFill>
                <a:latin typeface="Arial"/>
                <a:ea typeface="Arial"/>
              </a:rPr>
              <a:t>)</a:t>
            </a:r>
            <a:endParaRPr b="0" lang="en-AU" sz="1400" spc="-1" strike="noStrike">
              <a:latin typeface="Arial"/>
            </a:endParaRPr>
          </a:p>
        </p:txBody>
      </p:sp>
      <p:sp>
        <p:nvSpPr>
          <p:cNvPr id="496" name="PlaceHolder 3"/>
          <p:cNvSpPr>
            <a:spLocks noGrp="1"/>
          </p:cNvSpPr>
          <p:nvPr>
            <p:ph type="sldNum" idx="5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9FA53CF-1633-4354-9719-F283AA78231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Attacks - Denial of Service, Buffer Overflows, and Evasion</a:t>
            </a:r>
            <a:endParaRPr b="0" lang="en-AU" sz="1600" spc="-1" strike="noStrike">
              <a:latin typeface="Arial"/>
            </a:endParaRPr>
          </a:p>
        </p:txBody>
      </p:sp>
      <p:sp>
        <p:nvSpPr>
          <p:cNvPr id="49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DoS and DDoS Attacks</a:t>
            </a:r>
            <a:endParaRPr b="0" lang="en-AU" sz="2200" spc="-1" strike="noStrike">
              <a:latin typeface="Arial"/>
            </a:endParaRPr>
          </a:p>
        </p:txBody>
      </p:sp>
      <p:sp>
        <p:nvSpPr>
          <p:cNvPr id="499" name="Object 98"/>
          <p:cNvSpPr/>
          <p:nvPr/>
        </p:nvSpPr>
        <p:spPr>
          <a:xfrm>
            <a:off x="0" y="914400"/>
            <a:ext cx="881892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 Denial of Service (DoS) attack creates some sort of interruption of network services to users, devices, or applications. There are two major types of DoS attacks:</a:t>
            </a:r>
            <a:endParaRPr b="0" lang="en-AU" sz="1800" spc="-1" strike="noStrike">
              <a:latin typeface="Arial"/>
            </a:endParaRPr>
          </a:p>
          <a:p>
            <a:pPr lvl="1" marL="457200" indent="-216000">
              <a:lnSpc>
                <a:spcPct val="100000"/>
              </a:lnSpc>
              <a:buClr>
                <a:srgbClr val="000000"/>
              </a:buClr>
              <a:buFont typeface="Arial"/>
              <a:buChar char="•"/>
            </a:pPr>
            <a:r>
              <a:rPr b="0" lang="en-US" sz="1800" spc="-1" strike="noStrike">
                <a:solidFill>
                  <a:srgbClr val="000000"/>
                </a:solidFill>
                <a:latin typeface="Arial"/>
                <a:ea typeface="DejaVu Sans"/>
              </a:rPr>
              <a:t>Overwhelming Quantity of Traffic </a:t>
            </a:r>
            <a:endParaRPr b="0" lang="en-AU" sz="1800" spc="-1" strike="noStrike">
              <a:latin typeface="Arial"/>
            </a:endParaRPr>
          </a:p>
          <a:p>
            <a:pPr lvl="1" marL="457200" indent="-216000">
              <a:lnSpc>
                <a:spcPct val="100000"/>
              </a:lnSpc>
              <a:buClr>
                <a:srgbClr val="000000"/>
              </a:buClr>
              <a:buFont typeface="Arial"/>
              <a:buChar char="•"/>
            </a:pPr>
            <a:r>
              <a:rPr b="0" lang="en-US" sz="1800" spc="-1" strike="noStrike">
                <a:solidFill>
                  <a:srgbClr val="000000"/>
                </a:solidFill>
                <a:latin typeface="Arial"/>
                <a:ea typeface="DejaVu Sans"/>
              </a:rPr>
              <a:t>Maliciously Formatted Packets </a:t>
            </a:r>
            <a:endParaRPr b="0" lang="en-AU" sz="1800" spc="-1" strike="noStrike">
              <a:latin typeface="Arial"/>
            </a:endParaRPr>
          </a:p>
          <a:p>
            <a:pPr>
              <a:lnSpc>
                <a:spcPct val="100000"/>
              </a:lnSpc>
              <a:buNone/>
            </a:pPr>
            <a:endParaRPr b="0" lang="en-AU" sz="1800" spc="-1" strike="noStrike">
              <a:latin typeface="Arial"/>
            </a:endParaRPr>
          </a:p>
          <a:p>
            <a:pPr>
              <a:lnSpc>
                <a:spcPct val="100000"/>
              </a:lnSpc>
              <a:buNone/>
            </a:pPr>
            <a:r>
              <a:rPr b="0" lang="en-US" sz="1800" spc="-1" strike="noStrike">
                <a:solidFill>
                  <a:srgbClr val="000000"/>
                </a:solidFill>
                <a:latin typeface="Arial"/>
                <a:ea typeface="DejaVu Sans"/>
              </a:rPr>
              <a:t>A Distributed DoS Attack (DDoS) is like a DoS attack, but it originates from multiple, coordinated sources. </a:t>
            </a:r>
            <a:endParaRPr b="0" lang="en-AU" sz="1800" spc="-1" strike="noStrike">
              <a:latin typeface="Arial"/>
            </a:endParaRPr>
          </a:p>
        </p:txBody>
      </p:sp>
      <p:sp>
        <p:nvSpPr>
          <p:cNvPr id="500" name="PlaceHolder 3"/>
          <p:cNvSpPr>
            <a:spLocks noGrp="1"/>
          </p:cNvSpPr>
          <p:nvPr>
            <p:ph type="sldNum" idx="5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A93A222-EDA2-42EE-A587-95098BD0FBB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Attacks - Denial of Service, Buffer Overflows, and Evasion</a:t>
            </a:r>
            <a:endParaRPr b="0" lang="en-AU" sz="1600" spc="-1" strike="noStrike">
              <a:latin typeface="Arial"/>
            </a:endParaRPr>
          </a:p>
        </p:txBody>
      </p:sp>
      <p:sp>
        <p:nvSpPr>
          <p:cNvPr id="502" name="PlaceHolder 2"/>
          <p:cNvSpPr>
            <a:spLocks noGrp="1"/>
          </p:cNvSpPr>
          <p:nvPr>
            <p:ph/>
          </p:nvPr>
        </p:nvSpPr>
        <p:spPr>
          <a:xfrm>
            <a:off x="0" y="274320"/>
            <a:ext cx="9143280" cy="47952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Components of DDoS Attacks</a:t>
            </a:r>
            <a:endParaRPr b="0" lang="en-AU" sz="2200" spc="-1" strike="noStrike">
              <a:latin typeface="Arial"/>
            </a:endParaRPr>
          </a:p>
        </p:txBody>
      </p:sp>
      <p:sp>
        <p:nvSpPr>
          <p:cNvPr id="503" name="TextBox 8"/>
          <p:cNvSpPr/>
          <p:nvPr/>
        </p:nvSpPr>
        <p:spPr>
          <a:xfrm>
            <a:off x="91440" y="895320"/>
            <a:ext cx="9259560" cy="729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If threat actors can compromise many hosts, they can perform a Distributed DoS Attack (DDoS). DDoS attacks are similar in intent to DoS attacks, except that a DDoS attack increases in magnitude because it originates from multiple, coordinated sources. The following terms are used to describe components of a DDoS attack:</a:t>
            </a:r>
            <a:endParaRPr b="0" lang="en-AU" sz="1400" spc="-1" strike="noStrike">
              <a:latin typeface="Arial"/>
            </a:endParaRPr>
          </a:p>
        </p:txBody>
      </p:sp>
      <p:graphicFrame>
        <p:nvGraphicFramePr>
          <p:cNvPr id="504" name="Table 18"/>
          <p:cNvGraphicFramePr/>
          <p:nvPr/>
        </p:nvGraphicFramePr>
        <p:xfrm>
          <a:off x="91440" y="1893240"/>
          <a:ext cx="8960400" cy="0"/>
        </p:xfrm>
        <a:graphic>
          <a:graphicData uri="http://schemas.openxmlformats.org/drawingml/2006/table">
            <a:tbl>
              <a:tblPr/>
              <a:tblGrid>
                <a:gridCol w="1389960"/>
                <a:gridCol w="7570800"/>
              </a:tblGrid>
              <a:tr h="0">
                <a:tc>
                  <a:txBody>
                    <a:bodyPr lIns="37800" rIns="37800" anchor="t">
                      <a:noAutofit/>
                    </a:bodyPr>
                    <a:p>
                      <a:pPr>
                        <a:lnSpc>
                          <a:spcPct val="100000"/>
                        </a:lnSpc>
                        <a:buNone/>
                      </a:pPr>
                      <a:r>
                        <a:rPr b="0" lang="en-US" sz="1200" spc="-1" strike="noStrike">
                          <a:solidFill>
                            <a:srgbClr val="ffffff"/>
                          </a:solidFill>
                          <a:latin typeface="Calibri"/>
                        </a:rPr>
                        <a:t>Component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150" spc="-1" strike="noStrike">
                          <a:solidFill>
                            <a:srgbClr val="58585b"/>
                          </a:solidFill>
                          <a:latin typeface="Arial"/>
                        </a:rPr>
                        <a:t>zombies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This refers to a group of compromised hosts (i.e., agents). These hosts run malicious code referred to as robots (i.e., bots). The zombie malware continually attempts to self-propagate like a worm.</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bots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Bots are malware that is designed to infect a host and communicate with a handler system. Bots can also log keystrokes, gather passwords, capture and analyze packets, and more.</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botnet</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This refers to a group of zombies that have been infected using self-propagating malware (i.e., bots) and are controlled by handlers.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handlers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This refers to a master command-and-control (CnC or C2) server controlling groups of zombies. The originator of a botnet can use Internet Relay Chat (IRC) or a web server on the C2 server to remotely control the zombies.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botmaster</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This is the threat actor who is in control of the botnet and handlers.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505" name="PlaceHolder 3"/>
          <p:cNvSpPr>
            <a:spLocks noGrp="1"/>
          </p:cNvSpPr>
          <p:nvPr>
            <p:ph type="sldNum" idx="5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9CEE256-2CD3-4ABF-A4CE-D2C6932B65B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Attacks - Denial of Service, Buffer Overflows, and Evasion</a:t>
            </a:r>
            <a:endParaRPr b="0" lang="en-AU" sz="1600" spc="-1" strike="noStrike">
              <a:latin typeface="Arial"/>
            </a:endParaRPr>
          </a:p>
        </p:txBody>
      </p:sp>
      <p:sp>
        <p:nvSpPr>
          <p:cNvPr id="50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Buffer Overflow Attack</a:t>
            </a:r>
            <a:endParaRPr b="0" lang="en-AU" sz="2200" spc="-1" strike="noStrike">
              <a:latin typeface="Arial"/>
            </a:endParaRPr>
          </a:p>
        </p:txBody>
      </p:sp>
      <p:sp>
        <p:nvSpPr>
          <p:cNvPr id="508" name="Object 106"/>
          <p:cNvSpPr/>
          <p:nvPr/>
        </p:nvSpPr>
        <p:spPr>
          <a:xfrm>
            <a:off x="0" y="914400"/>
            <a:ext cx="5369400" cy="395424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DejaVu Sans"/>
              </a:rPr>
              <a:t>The goal of a threat actor when using a buffer overflow DoS attack is to find a system memory-related flaw on a server and exploit it. Exploiting the buffer memory by overwhelming it with unexpected values usually renders the system inoperable, creating a DoS attack.</a:t>
            </a:r>
            <a:endParaRPr b="0" lang="en-AU" sz="1800" spc="-1" strike="noStrike">
              <a:latin typeface="Arial"/>
            </a:endParaRPr>
          </a:p>
          <a:p>
            <a:pPr>
              <a:lnSpc>
                <a:spcPts val="2001"/>
              </a:lnSpc>
              <a:buNone/>
            </a:pPr>
            <a:endParaRPr b="0" lang="en-AU" sz="1800" spc="-1" strike="noStrike">
              <a:latin typeface="Arial"/>
            </a:endParaRPr>
          </a:p>
          <a:p>
            <a:pPr>
              <a:lnSpc>
                <a:spcPts val="2001"/>
              </a:lnSpc>
              <a:buNone/>
            </a:pPr>
            <a:r>
              <a:rPr b="0" lang="en-US" sz="1800" spc="-1" strike="noStrike">
                <a:solidFill>
                  <a:srgbClr val="000000"/>
                </a:solidFill>
                <a:latin typeface="Arial"/>
                <a:ea typeface="DejaVu Sans"/>
              </a:rPr>
              <a:t>It is estimated that one third of malicious attacks are the result of buffer overflows.</a:t>
            </a:r>
            <a:endParaRPr b="0" lang="en-AU" sz="1800" spc="-1" strike="noStrike">
              <a:latin typeface="Arial"/>
            </a:endParaRPr>
          </a:p>
        </p:txBody>
      </p:sp>
      <p:pic>
        <p:nvPicPr>
          <p:cNvPr id="509" name="Picture 10" descr=""/>
          <p:cNvPicPr/>
          <p:nvPr/>
        </p:nvPicPr>
        <p:blipFill>
          <a:blip r:embed="rId1"/>
          <a:stretch/>
        </p:blipFill>
        <p:spPr>
          <a:xfrm>
            <a:off x="5223240" y="914400"/>
            <a:ext cx="3609360" cy="3056760"/>
          </a:xfrm>
          <a:prstGeom prst="rect">
            <a:avLst/>
          </a:prstGeom>
          <a:ln w="0">
            <a:noFill/>
          </a:ln>
        </p:spPr>
      </p:pic>
      <p:sp>
        <p:nvSpPr>
          <p:cNvPr id="510" name="PlaceHolder 3"/>
          <p:cNvSpPr>
            <a:spLocks noGrp="1"/>
          </p:cNvSpPr>
          <p:nvPr>
            <p:ph type="sldNum" idx="5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14C7CD8-30ED-42EF-AA76-4FDC2F9E914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Attacks - Denial of Service, Buffer Overflows, and Evasion</a:t>
            </a:r>
            <a:endParaRPr b="0" lang="en-AU" sz="1600" spc="-1" strike="noStrike">
              <a:latin typeface="Arial"/>
            </a:endParaRPr>
          </a:p>
        </p:txBody>
      </p:sp>
      <p:sp>
        <p:nvSpPr>
          <p:cNvPr id="512" name="PlaceHolder 2"/>
          <p:cNvSpPr>
            <a:spLocks noGrp="1"/>
          </p:cNvSpPr>
          <p:nvPr>
            <p:ph/>
          </p:nvPr>
        </p:nvSpPr>
        <p:spPr>
          <a:xfrm>
            <a:off x="0" y="274320"/>
            <a:ext cx="9143280" cy="48960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Evasion Methods</a:t>
            </a:r>
            <a:endParaRPr b="0" lang="en-AU" sz="2200" spc="-1" strike="noStrike">
              <a:latin typeface="Arial"/>
            </a:endParaRPr>
          </a:p>
        </p:txBody>
      </p:sp>
      <p:sp>
        <p:nvSpPr>
          <p:cNvPr id="513" name="TextBox 9"/>
          <p:cNvSpPr/>
          <p:nvPr/>
        </p:nvSpPr>
        <p:spPr>
          <a:xfrm>
            <a:off x="0" y="669600"/>
            <a:ext cx="8403480" cy="364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Some of the evasion methods used by threat actors include:</a:t>
            </a:r>
            <a:endParaRPr b="0" lang="en-AU" sz="1800" spc="-1" strike="noStrike">
              <a:latin typeface="Arial"/>
            </a:endParaRPr>
          </a:p>
        </p:txBody>
      </p:sp>
      <p:graphicFrame>
        <p:nvGraphicFramePr>
          <p:cNvPr id="514" name="Table 19"/>
          <p:cNvGraphicFramePr/>
          <p:nvPr/>
        </p:nvGraphicFramePr>
        <p:xfrm>
          <a:off x="127440" y="1038960"/>
          <a:ext cx="8924400" cy="3863880"/>
        </p:xfrm>
        <a:graphic>
          <a:graphicData uri="http://schemas.openxmlformats.org/drawingml/2006/table">
            <a:tbl>
              <a:tblPr/>
              <a:tblGrid>
                <a:gridCol w="1859040"/>
                <a:gridCol w="7065720"/>
              </a:tblGrid>
              <a:tr h="289080">
                <a:tc>
                  <a:txBody>
                    <a:bodyPr lIns="37800" rIns="37800" anchor="t">
                      <a:noAutofit/>
                    </a:bodyPr>
                    <a:p>
                      <a:pPr>
                        <a:lnSpc>
                          <a:spcPct val="100000"/>
                        </a:lnSpc>
                        <a:buNone/>
                      </a:pPr>
                      <a:r>
                        <a:rPr b="0" lang="en-US" sz="1400" spc="-1" strike="noStrike">
                          <a:solidFill>
                            <a:srgbClr val="ffffff"/>
                          </a:solidFill>
                          <a:latin typeface="Calibri"/>
                        </a:rPr>
                        <a:t>Evasion Method</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400" spc="-1" strike="noStrike">
                          <a:solidFill>
                            <a:srgbClr val="ffffff"/>
                          </a:solidFill>
                          <a:latin typeface="Calibri"/>
                        </a:rPr>
                        <a:t>Description</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714960">
                <a:tc>
                  <a:txBody>
                    <a:bodyPr lIns="37800" rIns="37800" anchor="t">
                      <a:noAutofit/>
                    </a:bodyPr>
                    <a:p>
                      <a:pPr>
                        <a:lnSpc>
                          <a:spcPct val="100000"/>
                        </a:lnSpc>
                        <a:buNone/>
                      </a:pPr>
                      <a:r>
                        <a:rPr b="0" lang="en-US" sz="1150" spc="-1" strike="noStrike">
                          <a:solidFill>
                            <a:srgbClr val="58585b"/>
                          </a:solidFill>
                          <a:latin typeface="Arial"/>
                        </a:rPr>
                        <a:t>Encryption and tunneling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This evasion technique uses tunneling to hide, or encryption to scramble, malware files. This makes it difficult for many security detection techniques to detect and identify the malware. Tunneling can mean hiding stolen data inside of legitimate packets.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501840">
                <a:tc>
                  <a:txBody>
                    <a:bodyPr lIns="37800" rIns="37800" anchor="t">
                      <a:noAutofit/>
                    </a:bodyPr>
                    <a:p>
                      <a:pPr>
                        <a:lnSpc>
                          <a:spcPct val="100000"/>
                        </a:lnSpc>
                        <a:buNone/>
                      </a:pPr>
                      <a:r>
                        <a:rPr b="0" lang="en-US" sz="1150" spc="-1" strike="noStrike">
                          <a:solidFill>
                            <a:srgbClr val="58585b"/>
                          </a:solidFill>
                          <a:latin typeface="Arial"/>
                        </a:rPr>
                        <a:t>Resource exhaustion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This evasion technique makes the target host too busy to properly use security detection techniques.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714960">
                <a:tc>
                  <a:txBody>
                    <a:bodyPr lIns="37800" rIns="37800" anchor="t">
                      <a:noAutofit/>
                    </a:bodyPr>
                    <a:p>
                      <a:pPr>
                        <a:lnSpc>
                          <a:spcPct val="100000"/>
                        </a:lnSpc>
                        <a:buNone/>
                      </a:pPr>
                      <a:r>
                        <a:rPr b="0" lang="en-US" sz="1150" spc="-1" strike="noStrike">
                          <a:solidFill>
                            <a:srgbClr val="58585b"/>
                          </a:solidFill>
                          <a:latin typeface="Arial"/>
                        </a:rPr>
                        <a:t>Traffic fragmentation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This evasion technique splits a malicious payload into smaller packets to bypass network security detection. After the fragmented packets bypass the security detection system, the malware is reassembled and may begin sending sensitive data out of the network.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714960">
                <a:tc>
                  <a:txBody>
                    <a:bodyPr lIns="37800" rIns="37800" anchor="t">
                      <a:noAutofit/>
                    </a:bodyPr>
                    <a:p>
                      <a:pPr>
                        <a:lnSpc>
                          <a:spcPct val="100000"/>
                        </a:lnSpc>
                        <a:buNone/>
                      </a:pPr>
                      <a:r>
                        <a:rPr b="0" lang="en-US" sz="1150" spc="-1" strike="noStrike">
                          <a:solidFill>
                            <a:srgbClr val="58585b"/>
                          </a:solidFill>
                          <a:latin typeface="Arial"/>
                        </a:rPr>
                        <a:t>Protocol-level misinterpretation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This evasion technique occurs when network defenses do not properly handle features of a PDU like a checksum or TTL value. This can trick a firewall into ignoring packets that it should check.</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928440">
                <a:tc>
                  <a:txBody>
                    <a:bodyPr lIns="37800" rIns="37800" anchor="t">
                      <a:noAutofit/>
                    </a:bodyPr>
                    <a:p>
                      <a:pPr>
                        <a:lnSpc>
                          <a:spcPct val="100000"/>
                        </a:lnSpc>
                        <a:buNone/>
                      </a:pPr>
                      <a:r>
                        <a:rPr b="0" lang="en-US" sz="1150" spc="-1" strike="noStrike">
                          <a:solidFill>
                            <a:srgbClr val="58585b"/>
                          </a:solidFill>
                          <a:latin typeface="Arial"/>
                        </a:rPr>
                        <a:t>Traffic substitution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In this evasion technique, the threat actor attempts to trick an IPS by obfuscating the data in the payload. This is done by encoding it in a different format. For example, the threat actor could use encoded traffic in Unicode instead of ASCII. The IPS does not recognize the true meaning of the data, but the target end system can read the data.</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515" name="PlaceHolder 3"/>
          <p:cNvSpPr>
            <a:spLocks noGrp="1"/>
          </p:cNvSpPr>
          <p:nvPr>
            <p:ph type="sldNum" idx="6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335EEBF-563A-4CAC-82B7-BF0316F8069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Current State of Affairs</a:t>
            </a:r>
            <a:endParaRPr b="0" lang="en-AU" sz="1600" spc="-1" strike="noStrike">
              <a:latin typeface="Arial"/>
            </a:endParaRPr>
          </a:p>
        </p:txBody>
      </p:sp>
      <p:sp>
        <p:nvSpPr>
          <p:cNvPr id="294" name="PlaceHolder 2"/>
          <p:cNvSpPr>
            <a:spLocks noGrp="1"/>
          </p:cNvSpPr>
          <p:nvPr>
            <p:ph/>
          </p:nvPr>
        </p:nvSpPr>
        <p:spPr>
          <a:xfrm>
            <a:off x="0" y="274320"/>
            <a:ext cx="9143280" cy="43920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Reasons for Network Security</a:t>
            </a:r>
            <a:endParaRPr b="0" lang="en-AU" sz="2200" spc="-1" strike="noStrike">
              <a:latin typeface="Arial"/>
            </a:endParaRPr>
          </a:p>
        </p:txBody>
      </p:sp>
      <p:sp>
        <p:nvSpPr>
          <p:cNvPr id="295" name="Object4"/>
          <p:cNvSpPr/>
          <p:nvPr/>
        </p:nvSpPr>
        <p:spPr>
          <a:xfrm>
            <a:off x="0" y="714240"/>
            <a:ext cx="8952840" cy="108504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Network security breaches can disrupt e-commerce, cause the loss of business data, threaten people’s privacy, and compromise the integrity of information. The Cisco Talos Intelligence Group website provides comprehensive security and threat intelligence. The Cisco Product Security Incident Response Team (PSIRT), is responsible for investigating and mitigating potential vulnerabilities in Cisco products. </a:t>
            </a:r>
            <a:endParaRPr b="0" lang="en-AU" sz="1400" spc="-1" strike="noStrike">
              <a:latin typeface="Arial"/>
            </a:endParaRPr>
          </a:p>
        </p:txBody>
      </p:sp>
      <p:pic>
        <p:nvPicPr>
          <p:cNvPr id="296" name="Picture 5" descr=""/>
          <p:cNvPicPr/>
          <p:nvPr/>
        </p:nvPicPr>
        <p:blipFill>
          <a:blip r:embed="rId1"/>
          <a:stretch/>
        </p:blipFill>
        <p:spPr>
          <a:xfrm>
            <a:off x="303120" y="1981800"/>
            <a:ext cx="3862800" cy="2300040"/>
          </a:xfrm>
          <a:prstGeom prst="rect">
            <a:avLst/>
          </a:prstGeom>
          <a:ln w="0">
            <a:noFill/>
          </a:ln>
        </p:spPr>
      </p:pic>
      <p:pic>
        <p:nvPicPr>
          <p:cNvPr id="297" name="Picture 6" descr=""/>
          <p:cNvPicPr/>
          <p:nvPr/>
        </p:nvPicPr>
        <p:blipFill>
          <a:blip r:embed="rId2"/>
          <a:stretch/>
        </p:blipFill>
        <p:spPr>
          <a:xfrm>
            <a:off x="4735800" y="1981800"/>
            <a:ext cx="3778920" cy="2504520"/>
          </a:xfrm>
          <a:prstGeom prst="rect">
            <a:avLst/>
          </a:prstGeom>
          <a:ln w="0">
            <a:noFill/>
          </a:ln>
        </p:spPr>
      </p:pic>
      <p:sp>
        <p:nvSpPr>
          <p:cNvPr id="298" name="PlaceHolder 3"/>
          <p:cNvSpPr>
            <a:spLocks noGrp="1"/>
          </p:cNvSpPr>
          <p:nvPr>
            <p:ph type="sldNum" idx="1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BE72B46-8A37-4E75-AF90-E94E6625A07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Attacks - Denial of Service, Buffer Overflows, and Evasion</a:t>
            </a:r>
            <a:endParaRPr b="0" lang="en-AU" sz="1600" spc="-1" strike="noStrike">
              <a:latin typeface="Arial"/>
            </a:endParaRPr>
          </a:p>
        </p:txBody>
      </p:sp>
      <p:sp>
        <p:nvSpPr>
          <p:cNvPr id="517" name="PlaceHolder 2"/>
          <p:cNvSpPr>
            <a:spLocks noGrp="1"/>
          </p:cNvSpPr>
          <p:nvPr>
            <p:ph/>
          </p:nvPr>
        </p:nvSpPr>
        <p:spPr>
          <a:xfrm>
            <a:off x="0" y="274320"/>
            <a:ext cx="9143280" cy="48960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Evasion Methods (Cont.)</a:t>
            </a:r>
            <a:endParaRPr b="0" lang="en-AU" sz="2200" spc="-1" strike="noStrike">
              <a:latin typeface="Arial"/>
            </a:endParaRPr>
          </a:p>
        </p:txBody>
      </p:sp>
      <p:graphicFrame>
        <p:nvGraphicFramePr>
          <p:cNvPr id="518" name="Table 20"/>
          <p:cNvGraphicFramePr/>
          <p:nvPr/>
        </p:nvGraphicFramePr>
        <p:xfrm>
          <a:off x="91440" y="764640"/>
          <a:ext cx="8960400" cy="0"/>
        </p:xfrm>
        <a:graphic>
          <a:graphicData uri="http://schemas.openxmlformats.org/drawingml/2006/table">
            <a:tbl>
              <a:tblPr/>
              <a:tblGrid>
                <a:gridCol w="1837080"/>
                <a:gridCol w="7123680"/>
              </a:tblGrid>
              <a:tr h="0">
                <a:tc>
                  <a:txBody>
                    <a:bodyPr lIns="37800" rIns="37800" anchor="t">
                      <a:noAutofit/>
                    </a:bodyPr>
                    <a:p>
                      <a:pPr>
                        <a:lnSpc>
                          <a:spcPct val="100000"/>
                        </a:lnSpc>
                        <a:buNone/>
                      </a:pPr>
                      <a:r>
                        <a:rPr b="0" lang="en-US" sz="1400" spc="-1" strike="noStrike">
                          <a:solidFill>
                            <a:srgbClr val="ffffff"/>
                          </a:solidFill>
                          <a:latin typeface="Calibri"/>
                        </a:rPr>
                        <a:t>Evasion Method</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400" spc="-1" strike="noStrike">
                          <a:solidFill>
                            <a:srgbClr val="ffffff"/>
                          </a:solidFill>
                          <a:latin typeface="Calibri"/>
                        </a:rPr>
                        <a:t>Description</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150" spc="-1" strike="noStrike">
                          <a:solidFill>
                            <a:srgbClr val="58585b"/>
                          </a:solidFill>
                          <a:latin typeface="Arial"/>
                        </a:rPr>
                        <a:t>Traffic insertion</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Similar to traffic substitution, but the threat actor inserts extra bytes of data in a sequence of malicious data. The IPS rules miss the malicious data, accepting the full sequence of data.</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Pivoting</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This technique assumes that the threat actor has compromised an inside host and wants to expand their access further into the compromised network. An example is a threat actor who has gained access to the administrator password on a compromised host and is attempting to login to another host using the same credentials.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150" spc="-1" strike="noStrike">
                          <a:solidFill>
                            <a:srgbClr val="58585b"/>
                          </a:solidFill>
                          <a:latin typeface="Arial"/>
                        </a:rPr>
                        <a:t>Rootkits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50" spc="-1" strike="noStrike">
                          <a:solidFill>
                            <a:srgbClr val="58585b"/>
                          </a:solidFill>
                          <a:latin typeface="Arial"/>
                        </a:rPr>
                        <a:t>A rootkit is a complex attacker tool used by experienced threat actors. It integrates with the lowest levels of the operating system. When a program attempts to list files, processes, or network connections, the rootkit presents a sanitized version of the output, eliminating any incriminating output. The goal of the rootkit is to completely hide the activities of the attacker on the local system.</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150" spc="-1" strike="noStrike">
                          <a:solidFill>
                            <a:srgbClr val="58585b"/>
                          </a:solidFill>
                          <a:latin typeface="Arial"/>
                        </a:rPr>
                        <a:t>Proxies</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50" spc="-1" strike="noStrike">
                          <a:solidFill>
                            <a:srgbClr val="58585b"/>
                          </a:solidFill>
                          <a:latin typeface="Arial"/>
                        </a:rPr>
                        <a:t>Network traffic can be redirected through intermediate systems in order to hide the ultimate destination for stolen data. In this way, known command-and-control cannot be blocked by an enterprise because the proxy destination appears benign. Additionally, if data is being stolen, the destination for the stolen data can be distributed among many proxies, thus not drawing attention to the fact that a single unknown destination is serving as the destination for large amounts of network traffic.</a:t>
                      </a:r>
                      <a:endParaRPr b="0" lang="en-AU" sz="115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519" name="PlaceHolder 3"/>
          <p:cNvSpPr>
            <a:spLocks noGrp="1"/>
          </p:cNvSpPr>
          <p:nvPr>
            <p:ph type="sldNum" idx="6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620DF9D-0F6C-4A8B-8F17-CC9C511913B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Current State of Affairs</a:t>
            </a:r>
            <a:endParaRPr b="0" lang="en-AU" sz="1600" spc="-1" strike="noStrike">
              <a:latin typeface="Arial"/>
            </a:endParaRPr>
          </a:p>
        </p:txBody>
      </p:sp>
      <p:sp>
        <p:nvSpPr>
          <p:cNvPr id="30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Vectors of Network Attacks</a:t>
            </a:r>
            <a:endParaRPr b="0" lang="en-AU" sz="2200" spc="-1" strike="noStrike">
              <a:latin typeface="Arial"/>
            </a:endParaRPr>
          </a:p>
        </p:txBody>
      </p:sp>
      <p:sp>
        <p:nvSpPr>
          <p:cNvPr id="301" name="Object4"/>
          <p:cNvSpPr/>
          <p:nvPr/>
        </p:nvSpPr>
        <p:spPr>
          <a:xfrm>
            <a:off x="0" y="769680"/>
            <a:ext cx="89812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An attack vector is a path by which a threat actor can gain access to a server, host, or network. Attack vectors originate from inside or outside the corporate network. Threat actors may target a network through the internet, to disrupt network operations and create a denial of service (DoS) attack.)</a:t>
            </a:r>
            <a:endParaRPr b="0" lang="en-AU" sz="1400" spc="-1" strike="noStrike">
              <a:latin typeface="Arial"/>
            </a:endParaRPr>
          </a:p>
        </p:txBody>
      </p:sp>
      <p:pic>
        <p:nvPicPr>
          <p:cNvPr id="302" name="Picture 3" descr=""/>
          <p:cNvPicPr/>
          <p:nvPr/>
        </p:nvPicPr>
        <p:blipFill>
          <a:blip r:embed="rId1"/>
          <a:stretch/>
        </p:blipFill>
        <p:spPr>
          <a:xfrm>
            <a:off x="1879920" y="1684080"/>
            <a:ext cx="4856040" cy="2944440"/>
          </a:xfrm>
          <a:prstGeom prst="rect">
            <a:avLst/>
          </a:prstGeom>
          <a:ln w="0">
            <a:noFill/>
          </a:ln>
        </p:spPr>
      </p:pic>
      <p:sp>
        <p:nvSpPr>
          <p:cNvPr id="303" name="PlaceHolder 3"/>
          <p:cNvSpPr>
            <a:spLocks noGrp="1"/>
          </p:cNvSpPr>
          <p:nvPr>
            <p:ph type="sldNum" idx="1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1CF100C-D7A7-4803-AAFD-5B0B901392B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Current State of Affairs</a:t>
            </a:r>
            <a:endParaRPr b="0" lang="en-AU" sz="1600" spc="-1" strike="noStrike">
              <a:latin typeface="Arial"/>
            </a:endParaRPr>
          </a:p>
        </p:txBody>
      </p:sp>
      <p:sp>
        <p:nvSpPr>
          <p:cNvPr id="30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Data Loss</a:t>
            </a:r>
            <a:endParaRPr b="0" lang="en-AU" sz="2200" spc="-1" strike="noStrike">
              <a:latin typeface="Arial"/>
            </a:endParaRPr>
          </a:p>
        </p:txBody>
      </p:sp>
      <p:graphicFrame>
        <p:nvGraphicFramePr>
          <p:cNvPr id="306" name="Table 12"/>
          <p:cNvGraphicFramePr/>
          <p:nvPr/>
        </p:nvGraphicFramePr>
        <p:xfrm>
          <a:off x="91440" y="722160"/>
          <a:ext cx="8960400" cy="0"/>
        </p:xfrm>
        <a:graphic>
          <a:graphicData uri="http://schemas.openxmlformats.org/drawingml/2006/table">
            <a:tbl>
              <a:tblPr/>
              <a:tblGrid>
                <a:gridCol w="2014560"/>
                <a:gridCol w="6946200"/>
              </a:tblGrid>
              <a:tr h="0">
                <a:tc>
                  <a:txBody>
                    <a:bodyPr lIns="37800" rIns="37800" anchor="t">
                      <a:noAutofit/>
                    </a:bodyPr>
                    <a:p>
                      <a:pPr>
                        <a:lnSpc>
                          <a:spcPct val="100000"/>
                        </a:lnSpc>
                        <a:buNone/>
                      </a:pPr>
                      <a:r>
                        <a:rPr b="0" lang="en-US" sz="1200" spc="-1" strike="noStrike">
                          <a:solidFill>
                            <a:srgbClr val="ffffff"/>
                          </a:solidFill>
                          <a:latin typeface="Calibri"/>
                        </a:rPr>
                        <a:t>Term</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Definition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400" spc="-1" strike="noStrike">
                          <a:solidFill>
                            <a:srgbClr val="58585b"/>
                          </a:solidFill>
                          <a:latin typeface="Calibri"/>
                        </a:rPr>
                        <a:t>Email/Social Networking</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Calibri"/>
                        </a:rPr>
                        <a:t>The most common vector for data loss includes instant messaging software and social media sites. For instance, intercepted email or IMs could be captured and confidential information revealed.</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400" spc="-1" strike="noStrike">
                          <a:solidFill>
                            <a:srgbClr val="58585b"/>
                          </a:solidFill>
                          <a:latin typeface="Calibri"/>
                        </a:rPr>
                        <a:t>Unencrypted Devices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c>
                  <a:txBody>
                    <a:bodyPr lIns="37800" rIns="37800" anchor="t">
                      <a:noAutofit/>
                    </a:bodyPr>
                    <a:p>
                      <a:pPr>
                        <a:lnSpc>
                          <a:spcPct val="100000"/>
                        </a:lnSpc>
                        <a:buNone/>
                      </a:pPr>
                      <a:r>
                        <a:rPr b="0" lang="en-US" sz="1400" spc="-1" strike="noStrike">
                          <a:solidFill>
                            <a:srgbClr val="58585b"/>
                          </a:solidFill>
                          <a:latin typeface="Calibri"/>
                        </a:rPr>
                        <a:t>A stolen corporate laptop typically contains confidential organizational data. If the data is not stored using an encryption algorithm, the thief can retrieve valuable confidential data.</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r>
              <a:tr h="0">
                <a:tc>
                  <a:txBody>
                    <a:bodyPr lIns="37800" rIns="37800" anchor="t">
                      <a:noAutofit/>
                    </a:bodyPr>
                    <a:p>
                      <a:pPr>
                        <a:lnSpc>
                          <a:spcPct val="100000"/>
                        </a:lnSpc>
                        <a:buNone/>
                      </a:pPr>
                      <a:r>
                        <a:rPr b="0" lang="en-US" sz="1400" spc="-1" strike="noStrike">
                          <a:solidFill>
                            <a:srgbClr val="58585b"/>
                          </a:solidFill>
                          <a:latin typeface="Calibri"/>
                        </a:rPr>
                        <a:t>Cloud Storage Devices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Calibri"/>
                        </a:rPr>
                        <a:t>Saving data to the cloud has many potential benefits. However, sensitive data can be lost if access to the cloud is compromised due to weak security settings.</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400" spc="-1" strike="noStrike">
                          <a:solidFill>
                            <a:srgbClr val="58585b"/>
                          </a:solidFill>
                          <a:latin typeface="Calibri"/>
                        </a:rPr>
                        <a:t>Removable Media</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c>
                  <a:txBody>
                    <a:bodyPr lIns="37800" rIns="37800" anchor="t">
                      <a:noAutofit/>
                    </a:bodyPr>
                    <a:p>
                      <a:pPr>
                        <a:lnSpc>
                          <a:spcPct val="100000"/>
                        </a:lnSpc>
                        <a:buNone/>
                      </a:pPr>
                      <a:r>
                        <a:rPr b="0" lang="en-US" sz="1400" spc="-1" strike="noStrike">
                          <a:solidFill>
                            <a:srgbClr val="58585b"/>
                          </a:solidFill>
                          <a:latin typeface="Calibri"/>
                        </a:rPr>
                        <a:t>One risk is that an employee could perform an unauthorized transfer of data to a USB drive. Another risk is that a USB drive containing valuable corporate data could be lost.</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r>
              <a:tr h="0">
                <a:tc>
                  <a:txBody>
                    <a:bodyPr lIns="37800" rIns="37800" anchor="t">
                      <a:noAutofit/>
                    </a:bodyPr>
                    <a:p>
                      <a:pPr>
                        <a:lnSpc>
                          <a:spcPct val="100000"/>
                        </a:lnSpc>
                        <a:buNone/>
                      </a:pPr>
                      <a:r>
                        <a:rPr b="0" lang="en-US" sz="1400" spc="-1" strike="noStrike">
                          <a:solidFill>
                            <a:srgbClr val="58585b"/>
                          </a:solidFill>
                          <a:latin typeface="Calibri"/>
                        </a:rPr>
                        <a:t>Hard Copy</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400" spc="-1" strike="noStrike">
                          <a:solidFill>
                            <a:srgbClr val="58585b"/>
                          </a:solidFill>
                          <a:latin typeface="Calibri"/>
                        </a:rPr>
                        <a:t>Sensitive data should be disposed of thoroughly. For example, confidential data should be shredded when no longer required. Otherwise, a thief could retrieve discarded reports and gain valuable information.</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400" spc="-1" strike="noStrike">
                          <a:solidFill>
                            <a:srgbClr val="58585b"/>
                          </a:solidFill>
                          <a:latin typeface="Calibri"/>
                        </a:rPr>
                        <a:t>Improper Access Control</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c>
                  <a:txBody>
                    <a:bodyPr lIns="37800" rIns="37800" anchor="t">
                      <a:noAutofit/>
                    </a:bodyPr>
                    <a:p>
                      <a:pPr>
                        <a:lnSpc>
                          <a:spcPct val="100000"/>
                        </a:lnSpc>
                        <a:buNone/>
                      </a:pPr>
                      <a:r>
                        <a:rPr b="0" lang="en-US" sz="1400" spc="-1" strike="noStrike">
                          <a:solidFill>
                            <a:srgbClr val="58585b"/>
                          </a:solidFill>
                          <a:latin typeface="Calibri"/>
                        </a:rPr>
                        <a:t>Passwords are the first line of defense. Stolen passwords or weak passwords which have been compromised can provide an attacker easy access to data.</a:t>
                      </a:r>
                      <a:endParaRPr b="0" lang="en-AU" sz="14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e7e9eb"/>
                    </a:solidFill>
                  </a:tcPr>
                </a:tc>
              </a:tr>
            </a:tbl>
          </a:graphicData>
        </a:graphic>
      </p:graphicFrame>
      <p:sp>
        <p:nvSpPr>
          <p:cNvPr id="307" name="PlaceHolder 3"/>
          <p:cNvSpPr>
            <a:spLocks noGrp="1"/>
          </p:cNvSpPr>
          <p:nvPr>
            <p:ph type="sldNum" idx="1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19DC05A-1388-481D-98ED-50E83CCD77F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Current State of Affairs</a:t>
            </a:r>
            <a:endParaRPr b="0" lang="en-AU" sz="1600" spc="-1" strike="noStrike">
              <a:latin typeface="Arial"/>
            </a:endParaRPr>
          </a:p>
        </p:txBody>
      </p:sp>
      <p:sp>
        <p:nvSpPr>
          <p:cNvPr id="309" name="PlaceHolder 2"/>
          <p:cNvSpPr>
            <a:spLocks noGrp="1"/>
          </p:cNvSpPr>
          <p:nvPr>
            <p:ph/>
          </p:nvPr>
        </p:nvSpPr>
        <p:spPr>
          <a:xfrm>
            <a:off x="0" y="274320"/>
            <a:ext cx="9143280" cy="4600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Video - Anatomy of an Attack</a:t>
            </a:r>
            <a:endParaRPr b="0" lang="en-AU" sz="2200" spc="-1" strike="noStrike">
              <a:latin typeface="Arial"/>
            </a:endParaRPr>
          </a:p>
        </p:txBody>
      </p:sp>
      <p:sp>
        <p:nvSpPr>
          <p:cNvPr id="310" name="Object4"/>
          <p:cNvSpPr/>
          <p:nvPr/>
        </p:nvSpPr>
        <p:spPr>
          <a:xfrm>
            <a:off x="0" y="914400"/>
            <a:ext cx="8228880" cy="2571120"/>
          </a:xfrm>
          <a:prstGeom prst="rect">
            <a:avLst/>
          </a:prstGeom>
          <a:noFill/>
          <a:ln w="0">
            <a:noFill/>
          </a:ln>
        </p:spPr>
        <p:style>
          <a:lnRef idx="0"/>
          <a:fillRef idx="0"/>
          <a:effectRef idx="0"/>
          <a:fontRef idx="minor"/>
        </p:style>
      </p:sp>
      <p:pic>
        <p:nvPicPr>
          <p:cNvPr id="311" name="Picture 3" descr=""/>
          <p:cNvPicPr/>
          <p:nvPr/>
        </p:nvPicPr>
        <p:blipFill>
          <a:blip r:embed="rId1"/>
          <a:stretch/>
        </p:blipFill>
        <p:spPr>
          <a:xfrm>
            <a:off x="1493280" y="1031760"/>
            <a:ext cx="6156720" cy="3367440"/>
          </a:xfrm>
          <a:prstGeom prst="rect">
            <a:avLst/>
          </a:prstGeom>
          <a:ln w="0">
            <a:noFill/>
          </a:ln>
        </p:spPr>
      </p:pic>
      <p:sp>
        <p:nvSpPr>
          <p:cNvPr id="312" name="PlaceHolder 3"/>
          <p:cNvSpPr>
            <a:spLocks noGrp="1"/>
          </p:cNvSpPr>
          <p:nvPr>
            <p:ph type="sldNum" idx="1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78DFA92-911E-4103-B95D-8FE67A3F6A9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704</TotalTime>
  <Application>LibreOffice/7.3.3.2$Windows_X86_64 LibreOffice_project/d1d0ea68f081ee2800a922cac8f79445e4603348</Application>
  <AppVersion>15.0000</AppVersion>
  <Words>3036</Words>
  <Paragraphs>319</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2020-12-08T18:27:11Z</dcterms:created>
  <dc:creator>PptxGenJS</dc:creator>
  <dc:description/>
  <dc:language>en-AU</dc:language>
  <cp:lastModifiedBy/>
  <dcterms:modified xsi:type="dcterms:W3CDTF">2022-07-30T13:08:02Z</dcterms:modified>
  <cp:revision>30</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28</vt:i4>
  </property>
  <property fmtid="{D5CDD505-2E9C-101B-9397-08002B2CF9AE}" pid="3" name="PresentationFormat">
    <vt:lpwstr>On-screen Show (16:9)</vt:lpwstr>
  </property>
  <property fmtid="{D5CDD505-2E9C-101B-9397-08002B2CF9AE}" pid="4" name="Slides">
    <vt:i4>28</vt:i4>
  </property>
</Properties>
</file>